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autoCompressPictures="0">
  <p:sldMasterIdLst>
    <p:sldMasterId id="2147483648" r:id="rId1"/>
    <p:sldMasterId id="2147483653" r:id="rId3"/>
    <p:sldMasterId id="2147483655" r:id="rId4"/>
  </p:sldMasterIdLst>
  <p:notesMasterIdLst>
    <p:notesMasterId r:id="rId6"/>
  </p:notesMasterIdLst>
  <p:handoutMasterIdLst>
    <p:handoutMasterId r:id="rId44"/>
  </p:handoutMasterIdLst>
  <p:sldIdLst>
    <p:sldId id="259" r:id="rId5"/>
    <p:sldId id="361" r:id="rId7"/>
    <p:sldId id="396" r:id="rId8"/>
    <p:sldId id="423" r:id="rId9"/>
    <p:sldId id="425" r:id="rId10"/>
    <p:sldId id="427" r:id="rId11"/>
    <p:sldId id="426" r:id="rId12"/>
    <p:sldId id="428" r:id="rId13"/>
    <p:sldId id="429" r:id="rId14"/>
    <p:sldId id="456" r:id="rId15"/>
    <p:sldId id="505" r:id="rId16"/>
    <p:sldId id="430" r:id="rId17"/>
    <p:sldId id="431" r:id="rId18"/>
    <p:sldId id="432" r:id="rId19"/>
    <p:sldId id="506" r:id="rId20"/>
    <p:sldId id="507" r:id="rId21"/>
    <p:sldId id="433" r:id="rId22"/>
    <p:sldId id="434" r:id="rId23"/>
    <p:sldId id="435" r:id="rId24"/>
    <p:sldId id="436" r:id="rId25"/>
    <p:sldId id="510" r:id="rId26"/>
    <p:sldId id="509" r:id="rId27"/>
    <p:sldId id="508" r:id="rId28"/>
    <p:sldId id="511" r:id="rId29"/>
    <p:sldId id="437" r:id="rId30"/>
    <p:sldId id="438" r:id="rId31"/>
    <p:sldId id="512" r:id="rId32"/>
    <p:sldId id="513" r:id="rId33"/>
    <p:sldId id="439" r:id="rId34"/>
    <p:sldId id="440" r:id="rId35"/>
    <p:sldId id="441" r:id="rId36"/>
    <p:sldId id="442" r:id="rId37"/>
    <p:sldId id="443" r:id="rId38"/>
    <p:sldId id="444" r:id="rId39"/>
    <p:sldId id="445" r:id="rId40"/>
    <p:sldId id="446" r:id="rId41"/>
    <p:sldId id="447" r:id="rId42"/>
    <p:sldId id="448"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A8F"/>
    <a:srgbClr val="6C0000"/>
    <a:srgbClr val="002C6C"/>
    <a:srgbClr val="E3893D"/>
    <a:srgbClr val="003A8E"/>
    <a:srgbClr val="E47C37"/>
    <a:srgbClr val="00449A"/>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showGuides="1">
      <p:cViewPr varScale="1">
        <p:scale>
          <a:sx n="79" d="100"/>
          <a:sy n="79" d="100"/>
        </p:scale>
        <p:origin x="752" y="5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数字</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4" Type="http://schemas.openxmlformats.org/officeDocument/2006/relationships/theme" Target="../theme/theme3.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3"/>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openxmlformats.org/officeDocument/2006/relationships/image" Target="../media/image4.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microsoft.com/office/2007/relationships/hdphoto" Target="../media/image26.wdp"/><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hyperlink" Target="https://so.csdn.net/so/search?q=%E5%9C%B0%E5%9D%80%E7%A9%BA%E9%97%B4&amp;spm=1001.2101.3001.7020"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7.png"/><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1">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2"/>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进程的同步</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48" name="文本框 48"/>
          <p:cNvSpPr txBox="1"/>
          <p:nvPr/>
        </p:nvSpPr>
        <p:spPr>
          <a:xfrm>
            <a:off x="4058907" y="3394212"/>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进程之间的通信</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55" name="文本框 62"/>
          <p:cNvSpPr txBox="1"/>
          <p:nvPr/>
        </p:nvSpPr>
        <p:spPr>
          <a:xfrm>
            <a:off x="4058905" y="1849617"/>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进程的互斥</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2" name="文本框 76"/>
          <p:cNvSpPr txBox="1"/>
          <p:nvPr/>
        </p:nvSpPr>
        <p:spPr>
          <a:xfrm>
            <a:off x="4058905" y="4211230"/>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管程</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4</a:t>
            </a:r>
            <a:r>
              <a:rPr lang="zh-CN" altLang="en-US" sz="3300" b="1" spc="38" dirty="0">
                <a:solidFill>
                  <a:schemeClr val="bg1"/>
                </a:solidFill>
                <a:latin typeface="华文楷体" panose="02010600040101010101" pitchFamily="2" charset="-122"/>
                <a:ea typeface="华文楷体" panose="02010600040101010101" pitchFamily="2" charset="-122"/>
              </a:rPr>
              <a:t>章</a:t>
            </a:r>
            <a:endParaRPr lang="zh-CN" altLang="en-US" sz="3300" b="1" spc="38" dirty="0">
              <a:solidFill>
                <a:schemeClr val="bg1"/>
              </a:solidFill>
              <a:latin typeface="华文楷体" panose="02010600040101010101" pitchFamily="2" charset="-122"/>
              <a:ea typeface="华文楷体" panose="02010600040101010101" pitchFamily="2" charset="-122"/>
            </a:endParaRPr>
          </a:p>
        </p:txBody>
      </p:sp>
      <p:sp>
        <p:nvSpPr>
          <p:cNvPr id="167" name="文本框 6"/>
          <p:cNvSpPr txBox="1"/>
          <p:nvPr/>
        </p:nvSpPr>
        <p:spPr>
          <a:xfrm>
            <a:off x="726427" y="3488995"/>
            <a:ext cx="1924373"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进 程 同 步</a:t>
            </a:r>
            <a:endParaRPr lang="zh-CN" altLang="en-US" sz="2800" b="1" spc="38"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6623">
        <p:fade/>
      </p:transition>
    </mc:Choice>
    <mc:Fallback>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0038" y="1139205"/>
            <a:ext cx="4225837" cy="4801314"/>
          </a:xfrm>
          <a:prstGeom prst="rect">
            <a:avLst/>
          </a:prstGeom>
          <a:noFill/>
        </p:spPr>
        <p:txBody>
          <a:bodyPr wrap="none" rtlCol="0">
            <a:spAutoFit/>
          </a:bodyPr>
          <a:lstStyle/>
          <a:p>
            <a:r>
              <a:rPr lang="zh-CN" altLang="en-US" b="1" dirty="0"/>
              <a:t>（</a:t>
            </a:r>
            <a:r>
              <a:rPr lang="en-US" altLang="zh-CN" b="1" dirty="0"/>
              <a:t>1</a:t>
            </a:r>
            <a:r>
              <a:rPr lang="zh-CN" altLang="en-US" b="1" dirty="0"/>
              <a:t>）</a:t>
            </a:r>
            <a:r>
              <a:rPr lang="en-US" altLang="zh-CN" b="1" dirty="0"/>
              <a:t>Observer</a:t>
            </a:r>
            <a:r>
              <a:rPr lang="zh-CN" altLang="en-US" b="1" dirty="0"/>
              <a:t>执行</a:t>
            </a:r>
            <a:r>
              <a:rPr lang="en-US" altLang="zh-CN" b="1" dirty="0"/>
              <a:t>wait(S)</a:t>
            </a:r>
            <a:r>
              <a:rPr lang="zh-CN" altLang="en-US" b="1" dirty="0"/>
              <a:t>：</a:t>
            </a:r>
            <a:endParaRPr lang="en-US" altLang="zh-CN" b="1" dirty="0"/>
          </a:p>
          <a:p>
            <a:r>
              <a:rPr lang="en-US" altLang="zh-CN" b="1" dirty="0"/>
              <a:t>      </a:t>
            </a:r>
            <a:r>
              <a:rPr lang="zh-CN" altLang="en-US" b="1" dirty="0"/>
              <a:t>执行</a:t>
            </a:r>
            <a:r>
              <a:rPr lang="en-US" altLang="zh-CN" b="1" dirty="0"/>
              <a:t>s:=s-1</a:t>
            </a:r>
            <a:r>
              <a:rPr lang="zh-CN" altLang="en-US" b="1" dirty="0"/>
              <a:t>，</a:t>
            </a:r>
            <a:r>
              <a:rPr lang="en-US" altLang="zh-CN" b="1" dirty="0"/>
              <a:t> s==0</a:t>
            </a:r>
            <a:r>
              <a:rPr lang="zh-CN" altLang="en-US" b="1" dirty="0"/>
              <a:t>，进入临界区；</a:t>
            </a:r>
            <a:endParaRPr lang="en-US" altLang="zh-CN" b="1" dirty="0"/>
          </a:p>
          <a:p>
            <a:endParaRPr lang="en-US" altLang="zh-CN" b="1" dirty="0"/>
          </a:p>
          <a:p>
            <a:r>
              <a:rPr lang="zh-CN" altLang="en-US" b="1" dirty="0"/>
              <a:t>若此时调度</a:t>
            </a:r>
            <a:r>
              <a:rPr lang="en-US" altLang="zh-CN" b="1" dirty="0"/>
              <a:t>Reporter</a:t>
            </a:r>
            <a:r>
              <a:rPr lang="zh-CN" altLang="en-US" b="1" dirty="0"/>
              <a:t>执行</a:t>
            </a:r>
            <a:endParaRPr lang="en-US" altLang="zh-CN" b="1" dirty="0"/>
          </a:p>
          <a:p>
            <a:r>
              <a:rPr lang="zh-CN" altLang="en-US" b="1" dirty="0"/>
              <a:t>（</a:t>
            </a:r>
            <a:r>
              <a:rPr lang="en-US" altLang="zh-CN" b="1" dirty="0"/>
              <a:t>2</a:t>
            </a:r>
            <a:r>
              <a:rPr lang="zh-CN" altLang="en-US" b="1" dirty="0"/>
              <a:t>）</a:t>
            </a:r>
            <a:r>
              <a:rPr lang="en-US" altLang="zh-CN" b="1" dirty="0"/>
              <a:t>Reporter</a:t>
            </a:r>
            <a:r>
              <a:rPr lang="zh-CN" altLang="en-US" b="1" dirty="0"/>
              <a:t>执行</a:t>
            </a:r>
            <a:r>
              <a:rPr lang="en-US" altLang="zh-CN" b="1" dirty="0"/>
              <a:t>wait(S)</a:t>
            </a:r>
            <a:r>
              <a:rPr lang="zh-CN" altLang="en-US" b="1" dirty="0"/>
              <a:t>：</a:t>
            </a:r>
            <a:endParaRPr lang="en-US" altLang="zh-CN" b="1" dirty="0"/>
          </a:p>
          <a:p>
            <a:r>
              <a:rPr lang="en-US" altLang="zh-CN" b="1" dirty="0"/>
              <a:t>      </a:t>
            </a:r>
            <a:r>
              <a:rPr lang="zh-CN" altLang="en-US" b="1" dirty="0"/>
              <a:t>执行</a:t>
            </a:r>
            <a:r>
              <a:rPr lang="en-US" altLang="zh-CN" b="1" dirty="0"/>
              <a:t>s:=s-1</a:t>
            </a:r>
            <a:r>
              <a:rPr lang="zh-CN" altLang="en-US" b="1" dirty="0"/>
              <a:t>，</a:t>
            </a:r>
            <a:r>
              <a:rPr lang="en-US" altLang="zh-CN" b="1" dirty="0"/>
              <a:t> s==-1</a:t>
            </a:r>
            <a:r>
              <a:rPr lang="zh-CN" altLang="en-US" b="1" dirty="0"/>
              <a:t>，被阻塞；</a:t>
            </a:r>
            <a:endParaRPr lang="en-US" altLang="zh-CN" b="1" dirty="0"/>
          </a:p>
          <a:p>
            <a:endParaRPr lang="en-US" altLang="zh-CN" b="1" dirty="0"/>
          </a:p>
          <a:p>
            <a:r>
              <a:rPr lang="en-US" altLang="zh-CN" b="1" dirty="0"/>
              <a:t>  </a:t>
            </a:r>
            <a:endParaRPr lang="en-US" altLang="zh-CN" b="1" dirty="0"/>
          </a:p>
          <a:p>
            <a:r>
              <a:rPr lang="zh-CN" altLang="en-US" b="1" dirty="0"/>
              <a:t>（</a:t>
            </a:r>
            <a:r>
              <a:rPr lang="en-US" altLang="zh-CN" b="1" dirty="0"/>
              <a:t>3</a:t>
            </a:r>
            <a:r>
              <a:rPr lang="zh-CN" altLang="en-US" b="1" dirty="0"/>
              <a:t>）</a:t>
            </a:r>
            <a:r>
              <a:rPr lang="en-US" altLang="zh-CN" b="1" dirty="0"/>
              <a:t>Observer</a:t>
            </a:r>
            <a:r>
              <a:rPr lang="zh-CN" altLang="en-US" b="1" dirty="0"/>
              <a:t>继续执行临界区代码</a:t>
            </a:r>
            <a:endParaRPr lang="en-US" altLang="zh-CN" b="1" dirty="0"/>
          </a:p>
          <a:p>
            <a:r>
              <a:rPr lang="en-US" altLang="zh-CN" b="1" dirty="0"/>
              <a:t>        </a:t>
            </a:r>
            <a:r>
              <a:rPr lang="zh-CN" altLang="en-US" b="1" dirty="0"/>
              <a:t>然后调用</a:t>
            </a:r>
            <a:r>
              <a:rPr lang="en-US" altLang="zh-CN" b="1" dirty="0"/>
              <a:t>signal(S):</a:t>
            </a:r>
            <a:endParaRPr lang="en-US" altLang="zh-CN" b="1" dirty="0"/>
          </a:p>
          <a:p>
            <a:r>
              <a:rPr lang="en-US" altLang="zh-CN" b="1" dirty="0"/>
              <a:t>          s:=s+1;     s==0(</a:t>
            </a:r>
            <a:r>
              <a:rPr lang="zh-CN" altLang="en-US" b="1" dirty="0"/>
              <a:t>说明有进程被阻塞）</a:t>
            </a:r>
            <a:endParaRPr lang="en-US" altLang="zh-CN" b="1" dirty="0"/>
          </a:p>
          <a:p>
            <a:r>
              <a:rPr lang="en-US" altLang="zh-CN" b="1" dirty="0"/>
              <a:t>          </a:t>
            </a:r>
            <a:r>
              <a:rPr lang="zh-CN" altLang="en-US" b="1" dirty="0"/>
              <a:t>唤醒</a:t>
            </a:r>
            <a:r>
              <a:rPr lang="en-US" altLang="zh-CN" b="1" dirty="0"/>
              <a:t>Reporter</a:t>
            </a:r>
            <a:r>
              <a:rPr lang="zh-CN" altLang="en-US" b="1" dirty="0"/>
              <a:t>；</a:t>
            </a:r>
            <a:endParaRPr lang="en-US" altLang="zh-CN" b="1" dirty="0"/>
          </a:p>
          <a:p>
            <a:endParaRPr lang="en-US" altLang="zh-CN" b="1" dirty="0"/>
          </a:p>
          <a:p>
            <a:r>
              <a:rPr lang="en-US" altLang="zh-CN" b="1" dirty="0"/>
              <a:t>  </a:t>
            </a:r>
            <a:r>
              <a:rPr lang="zh-CN" altLang="en-US" b="1" dirty="0"/>
              <a:t>（</a:t>
            </a:r>
            <a:r>
              <a:rPr lang="en-US" altLang="zh-CN" b="1" dirty="0"/>
              <a:t>4</a:t>
            </a:r>
            <a:r>
              <a:rPr lang="zh-CN" altLang="en-US" b="1" dirty="0"/>
              <a:t>）</a:t>
            </a:r>
            <a:r>
              <a:rPr lang="en-US" altLang="zh-CN" b="1" dirty="0"/>
              <a:t>Reporter</a:t>
            </a:r>
            <a:r>
              <a:rPr lang="zh-CN" altLang="en-US" b="1" dirty="0"/>
              <a:t>接着执行，从断点开始</a:t>
            </a:r>
            <a:endParaRPr lang="en-US" altLang="zh-CN" b="1" dirty="0"/>
          </a:p>
          <a:p>
            <a:r>
              <a:rPr lang="en-US" altLang="zh-CN" b="1" dirty="0"/>
              <a:t>           </a:t>
            </a:r>
            <a:r>
              <a:rPr lang="zh-CN" altLang="en-US" b="1" dirty="0"/>
              <a:t>打印</a:t>
            </a:r>
            <a:r>
              <a:rPr lang="en-US" altLang="zh-CN" b="1" dirty="0"/>
              <a:t>count</a:t>
            </a:r>
            <a:r>
              <a:rPr lang="zh-CN" altLang="en-US" b="1" dirty="0"/>
              <a:t>。</a:t>
            </a:r>
            <a:endParaRPr lang="en-US" altLang="zh-CN" b="1" dirty="0"/>
          </a:p>
          <a:p>
            <a:r>
              <a:rPr lang="en-US" altLang="zh-CN" b="1" dirty="0"/>
              <a:t>      </a:t>
            </a:r>
            <a:endParaRPr lang="en-US" altLang="zh-CN" b="1" dirty="0"/>
          </a:p>
          <a:p>
            <a:endParaRPr lang="zh-CN" altLang="en-US" b="1"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61435" y="901700"/>
            <a:ext cx="4515741" cy="4078734"/>
          </a:xfrm>
          <a:prstGeom prst="rect">
            <a:avLst/>
          </a:prstGeom>
          <a:ln w="88900" cap="sq" cmpd="thickThin">
            <a:solidFill>
              <a:srgbClr val="000000"/>
            </a:solidFill>
            <a:prstDash val="solid"/>
            <a:miter lim="800000"/>
            <a:headEnd/>
            <a:tailEnd/>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body" idx="1"/>
          </p:nvPr>
        </p:nvSpPr>
        <p:spPr>
          <a:xfrm>
            <a:off x="769257" y="1360488"/>
            <a:ext cx="3570288" cy="5141912"/>
          </a:xfrm>
          <a:noFill/>
          <a:ln>
            <a:solidFill>
              <a:schemeClr val="tx2"/>
            </a:solidFill>
          </a:ln>
        </p:spPr>
        <p:txBody>
          <a:bodyPr>
            <a:normAutofit/>
          </a:bodyPr>
          <a:lstStyle/>
          <a:p>
            <a:pPr>
              <a:lnSpc>
                <a:spcPct val="80000"/>
              </a:lnSpc>
              <a:buFont typeface="Monotype Sorts" pitchFamily="2" charset="2"/>
              <a:buNone/>
            </a:pPr>
            <a:r>
              <a:rPr lang="en-US" altLang="zh-CN" sz="2000" b="1" dirty="0">
                <a:ea typeface="宋体" panose="02010600030101010101" pitchFamily="2" charset="-122"/>
              </a:rPr>
              <a:t>semaphore book = 5;</a:t>
            </a:r>
            <a:endParaRPr lang="en-US" altLang="zh-CN" sz="2000" b="1" dirty="0">
              <a:ea typeface="宋体" panose="02010600030101010101" pitchFamily="2" charset="-122"/>
            </a:endParaRPr>
          </a:p>
          <a:p>
            <a:pPr>
              <a:lnSpc>
                <a:spcPct val="80000"/>
              </a:lnSpc>
              <a:buFont typeface="Monotype Sorts" pitchFamily="2" charset="2"/>
              <a:buNone/>
            </a:pPr>
            <a:r>
              <a:rPr lang="en-US" altLang="zh-CN" sz="2000" b="1" dirty="0">
                <a:solidFill>
                  <a:srgbClr val="0033CC"/>
                </a:solidFill>
                <a:ea typeface="宋体" panose="02010600030101010101" pitchFamily="2" charset="-122"/>
              </a:rPr>
              <a:t>void borrow(  )</a:t>
            </a:r>
            <a:endParaRPr lang="en-US" altLang="zh-CN" sz="2000" b="1" dirty="0">
              <a:solidFill>
                <a:srgbClr val="0033CC"/>
              </a:solidFill>
              <a:ea typeface="宋体" panose="02010600030101010101" pitchFamily="2" charset="-122"/>
            </a:endParaRPr>
          </a:p>
          <a:p>
            <a:pPr>
              <a:lnSpc>
                <a:spcPct val="80000"/>
              </a:lnSpc>
              <a:buFont typeface="Monotype Sorts" pitchFamily="2" charset="2"/>
              <a:buNone/>
            </a:pPr>
            <a:r>
              <a:rPr lang="en-US" altLang="zh-CN" sz="2000" b="1" dirty="0">
                <a:solidFill>
                  <a:srgbClr val="0033CC"/>
                </a:solidFill>
                <a:ea typeface="宋体" panose="02010600030101010101" pitchFamily="2" charset="-122"/>
              </a:rPr>
              <a:t>   {</a:t>
            </a:r>
            <a:endParaRPr lang="en-US" altLang="zh-CN" sz="2000" b="1" dirty="0">
              <a:solidFill>
                <a:srgbClr val="0033CC"/>
              </a:solidFill>
              <a:ea typeface="宋体" panose="02010600030101010101" pitchFamily="2" charset="-122"/>
            </a:endParaRPr>
          </a:p>
          <a:p>
            <a:pPr>
              <a:lnSpc>
                <a:spcPct val="80000"/>
              </a:lnSpc>
              <a:buFont typeface="Monotype Sorts" pitchFamily="2" charset="2"/>
              <a:buNone/>
            </a:pPr>
            <a:r>
              <a:rPr lang="en-US" altLang="zh-CN" sz="2000" b="1" dirty="0">
                <a:solidFill>
                  <a:srgbClr val="0033CC"/>
                </a:solidFill>
                <a:ea typeface="宋体" panose="02010600030101010101" pitchFamily="2" charset="-122"/>
              </a:rPr>
              <a:t>    do{</a:t>
            </a:r>
            <a:endParaRPr lang="en-US" altLang="zh-CN" sz="2000" b="1" dirty="0">
              <a:solidFill>
                <a:srgbClr val="0033CC"/>
              </a:solidFill>
              <a:ea typeface="宋体" panose="02010600030101010101" pitchFamily="2" charset="-122"/>
            </a:endParaRPr>
          </a:p>
          <a:p>
            <a:pPr>
              <a:lnSpc>
                <a:spcPct val="80000"/>
              </a:lnSpc>
              <a:buFont typeface="Monotype Sorts" pitchFamily="2" charset="2"/>
              <a:buNone/>
            </a:pPr>
            <a:r>
              <a:rPr lang="en-US" altLang="zh-CN" sz="2000" b="1" dirty="0">
                <a:solidFill>
                  <a:srgbClr val="0033CC"/>
                </a:solidFill>
                <a:ea typeface="宋体" panose="02010600030101010101" pitchFamily="2" charset="-122"/>
              </a:rPr>
              <a:t>        </a:t>
            </a:r>
            <a:r>
              <a:rPr lang="en-US" altLang="zh-CN" sz="2000" b="1" dirty="0">
                <a:solidFill>
                  <a:srgbClr val="A50021"/>
                </a:solidFill>
                <a:ea typeface="宋体" panose="02010600030101010101" pitchFamily="2" charset="-122"/>
              </a:rPr>
              <a:t>wait(book);</a:t>
            </a:r>
            <a:r>
              <a:rPr lang="en-US" altLang="zh-CN" sz="2000" b="1" dirty="0">
                <a:solidFill>
                  <a:srgbClr val="0033CC"/>
                </a:solidFill>
                <a:ea typeface="宋体" panose="02010600030101010101" pitchFamily="2" charset="-122"/>
              </a:rPr>
              <a:t> </a:t>
            </a:r>
            <a:endParaRPr lang="en-US" altLang="zh-CN" sz="2000" b="1" dirty="0">
              <a:solidFill>
                <a:srgbClr val="0033CC"/>
              </a:solidFill>
              <a:ea typeface="宋体" panose="02010600030101010101" pitchFamily="2" charset="-122"/>
            </a:endParaRPr>
          </a:p>
          <a:p>
            <a:pPr>
              <a:lnSpc>
                <a:spcPct val="80000"/>
              </a:lnSpc>
              <a:buFont typeface="Monotype Sorts" pitchFamily="2" charset="2"/>
              <a:buNone/>
            </a:pPr>
            <a:r>
              <a:rPr lang="en-US" altLang="zh-CN" sz="2000" b="1" dirty="0">
                <a:solidFill>
                  <a:srgbClr val="0033CC"/>
                </a:solidFill>
                <a:ea typeface="宋体" panose="02010600030101010101" pitchFamily="2" charset="-122"/>
              </a:rPr>
              <a:t>        borrow a book;                                      </a:t>
            </a:r>
            <a:endParaRPr lang="en-US" altLang="zh-CN" sz="2000" b="1" dirty="0">
              <a:solidFill>
                <a:srgbClr val="0033CC"/>
              </a:solidFill>
              <a:ea typeface="宋体" panose="02010600030101010101" pitchFamily="2" charset="-122"/>
            </a:endParaRPr>
          </a:p>
          <a:p>
            <a:pPr>
              <a:lnSpc>
                <a:spcPct val="80000"/>
              </a:lnSpc>
              <a:buFont typeface="Monotype Sorts" pitchFamily="2" charset="2"/>
              <a:buNone/>
            </a:pPr>
            <a:r>
              <a:rPr lang="en-US" altLang="zh-CN" sz="2000" b="1" dirty="0">
                <a:solidFill>
                  <a:srgbClr val="0033CC"/>
                </a:solidFill>
                <a:ea typeface="宋体" panose="02010600030101010101" pitchFamily="2" charset="-122"/>
              </a:rPr>
              <a:t>          } while (true) ;</a:t>
            </a:r>
            <a:endParaRPr lang="en-US" altLang="zh-CN" sz="2000" b="1" dirty="0">
              <a:solidFill>
                <a:srgbClr val="0033CC"/>
              </a:solidFill>
              <a:ea typeface="宋体" panose="02010600030101010101" pitchFamily="2" charset="-122"/>
            </a:endParaRPr>
          </a:p>
          <a:p>
            <a:pPr>
              <a:lnSpc>
                <a:spcPct val="80000"/>
              </a:lnSpc>
              <a:buFont typeface="Monotype Sorts" pitchFamily="2" charset="2"/>
              <a:buNone/>
            </a:pPr>
            <a:r>
              <a:rPr lang="en-US" altLang="zh-CN" sz="2000" b="1" dirty="0">
                <a:solidFill>
                  <a:srgbClr val="0033CC"/>
                </a:solidFill>
                <a:ea typeface="宋体" panose="02010600030101010101" pitchFamily="2" charset="-122"/>
              </a:rPr>
              <a:t>   }</a:t>
            </a:r>
            <a:endParaRPr lang="en-US" altLang="zh-CN" sz="2000" b="1" dirty="0">
              <a:solidFill>
                <a:srgbClr val="0033CC"/>
              </a:solidFill>
              <a:ea typeface="宋体" panose="02010600030101010101" pitchFamily="2" charset="-122"/>
            </a:endParaRPr>
          </a:p>
          <a:p>
            <a:pPr>
              <a:lnSpc>
                <a:spcPct val="80000"/>
              </a:lnSpc>
              <a:buFont typeface="Monotype Sorts" pitchFamily="2" charset="2"/>
              <a:buNone/>
            </a:pPr>
            <a:endParaRPr lang="en-US" altLang="zh-CN" sz="2000" b="1" dirty="0">
              <a:solidFill>
                <a:srgbClr val="0033CC"/>
              </a:solidFill>
              <a:ea typeface="宋体" panose="02010600030101010101" pitchFamily="2" charset="-122"/>
            </a:endParaRPr>
          </a:p>
          <a:p>
            <a:pPr>
              <a:lnSpc>
                <a:spcPct val="80000"/>
              </a:lnSpc>
              <a:buFont typeface="Monotype Sorts" pitchFamily="2" charset="2"/>
              <a:buNone/>
            </a:pPr>
            <a:r>
              <a:rPr lang="en-US" altLang="zh-CN" sz="2000" b="1" dirty="0">
                <a:ea typeface="宋体" panose="02010600030101010101" pitchFamily="2" charset="-122"/>
              </a:rPr>
              <a:t>void main()</a:t>
            </a:r>
            <a:endParaRPr lang="en-US" altLang="zh-CN" sz="2000" b="1" dirty="0">
              <a:ea typeface="宋体" panose="02010600030101010101" pitchFamily="2" charset="-122"/>
            </a:endParaRPr>
          </a:p>
          <a:p>
            <a:pPr>
              <a:lnSpc>
                <a:spcPct val="80000"/>
              </a:lnSpc>
              <a:buFont typeface="Monotype Sorts" pitchFamily="2" charset="2"/>
              <a:buNone/>
            </a:pPr>
            <a:r>
              <a:rPr lang="en-US" altLang="zh-CN" sz="2000" b="1" dirty="0">
                <a:ea typeface="宋体" panose="02010600030101010101" pitchFamily="2" charset="-122"/>
              </a:rPr>
              <a:t> {</a:t>
            </a:r>
            <a:endParaRPr lang="en-US" altLang="zh-CN" sz="2000" b="1" dirty="0">
              <a:ea typeface="宋体" panose="02010600030101010101" pitchFamily="2" charset="-122"/>
            </a:endParaRPr>
          </a:p>
          <a:p>
            <a:pPr>
              <a:lnSpc>
                <a:spcPct val="80000"/>
              </a:lnSpc>
              <a:buFont typeface="Monotype Sorts" pitchFamily="2" charset="2"/>
              <a:buNone/>
            </a:pPr>
            <a:r>
              <a:rPr lang="en-US" altLang="zh-CN" sz="2000" b="1" dirty="0">
                <a:ea typeface="宋体" panose="02010600030101010101" pitchFamily="2" charset="-122"/>
              </a:rPr>
              <a:t>   </a:t>
            </a:r>
            <a:r>
              <a:rPr lang="en-US" altLang="zh-CN" sz="2000" b="1" dirty="0" err="1">
                <a:ea typeface="宋体" panose="02010600030101010101" pitchFamily="2" charset="-122"/>
              </a:rPr>
              <a:t>parbegin</a:t>
            </a:r>
            <a:r>
              <a:rPr lang="en-US" altLang="zh-CN" sz="2000" b="1" dirty="0">
                <a:ea typeface="宋体" panose="02010600030101010101" pitchFamily="2" charset="-122"/>
              </a:rPr>
              <a:t> (</a:t>
            </a:r>
            <a:r>
              <a:rPr lang="en-US" altLang="zh-CN" sz="2000" b="1" dirty="0" err="1">
                <a:ea typeface="宋体" panose="02010600030101010101" pitchFamily="2" charset="-122"/>
              </a:rPr>
              <a:t>borrow,return</a:t>
            </a:r>
            <a:r>
              <a:rPr lang="en-US" altLang="zh-CN" sz="2000" b="1" dirty="0">
                <a:ea typeface="宋体" panose="02010600030101010101" pitchFamily="2" charset="-122"/>
              </a:rPr>
              <a:t>);</a:t>
            </a:r>
            <a:endParaRPr lang="en-US" altLang="zh-CN" sz="2000" b="1" dirty="0">
              <a:ea typeface="宋体" panose="02010600030101010101" pitchFamily="2" charset="-122"/>
            </a:endParaRPr>
          </a:p>
          <a:p>
            <a:pPr>
              <a:lnSpc>
                <a:spcPct val="80000"/>
              </a:lnSpc>
              <a:buFont typeface="Monotype Sorts" pitchFamily="2" charset="2"/>
              <a:buNone/>
            </a:pPr>
            <a:r>
              <a:rPr lang="en-US" altLang="zh-CN" sz="2000" b="1" dirty="0">
                <a:ea typeface="宋体" panose="02010600030101010101" pitchFamily="2" charset="-122"/>
              </a:rPr>
              <a:t> }</a:t>
            </a:r>
            <a:endParaRPr lang="en-US" altLang="zh-CN" sz="2000" b="1" dirty="0">
              <a:ea typeface="宋体" panose="02010600030101010101" pitchFamily="2" charset="-122"/>
            </a:endParaRPr>
          </a:p>
          <a:p>
            <a:pPr>
              <a:lnSpc>
                <a:spcPct val="80000"/>
              </a:lnSpc>
              <a:buFont typeface="Monotype Sorts" pitchFamily="2" charset="2"/>
              <a:buNone/>
            </a:pPr>
            <a:endParaRPr lang="en-US" altLang="zh-CN" sz="2000" b="1" dirty="0">
              <a:ea typeface="宋体" panose="02010600030101010101" pitchFamily="2" charset="-122"/>
            </a:endParaRPr>
          </a:p>
        </p:txBody>
      </p:sp>
      <p:sp>
        <p:nvSpPr>
          <p:cNvPr id="387075" name="Rectangle 3"/>
          <p:cNvSpPr>
            <a:spLocks noChangeArrowheads="1"/>
          </p:cNvSpPr>
          <p:nvPr/>
        </p:nvSpPr>
        <p:spPr bwMode="auto">
          <a:xfrm>
            <a:off x="596119" y="209550"/>
            <a:ext cx="7893705" cy="1048236"/>
          </a:xfrm>
          <a:prstGeom prst="rect">
            <a:avLst/>
          </a:prstGeom>
          <a:noFill/>
          <a:ln w="9525">
            <a:noFill/>
            <a:miter lim="800000"/>
          </a:ln>
          <a:effectLst/>
        </p:spPr>
        <p:txBody>
          <a:bodyPr wrap="square">
            <a:spAutoFit/>
          </a:bodyPr>
          <a:lstStyle/>
          <a:p>
            <a:pPr eaLnBrk="1" hangingPunct="1">
              <a:lnSpc>
                <a:spcPct val="150000"/>
              </a:lnSpc>
              <a:spcBef>
                <a:spcPct val="20000"/>
              </a:spcBef>
            </a:pPr>
            <a:r>
              <a:rPr lang="zh-CN" altLang="en-US" sz="2400" b="1" dirty="0">
                <a:solidFill>
                  <a:srgbClr val="C00000"/>
                </a:solidFill>
                <a:latin typeface="Arial" panose="020B0604020202020204" pitchFamily="34" charset="0"/>
                <a:ea typeface="宋体" panose="02010600030101010101" pitchFamily="2" charset="-122"/>
              </a:rPr>
              <a:t>思考</a:t>
            </a:r>
            <a:r>
              <a:rPr lang="en-US" altLang="zh-CN" sz="2400" b="1" dirty="0">
                <a:solidFill>
                  <a:srgbClr val="C00000"/>
                </a:solidFill>
                <a:latin typeface="Arial" panose="020B0604020202020204" pitchFamily="34" charset="0"/>
                <a:ea typeface="宋体" panose="02010600030101010101" pitchFamily="2" charset="-122"/>
              </a:rPr>
              <a:t>:</a:t>
            </a:r>
            <a:r>
              <a:rPr lang="zh-CN" altLang="en-US" sz="2000" b="1" dirty="0">
                <a:latin typeface="Arial" panose="020B0604020202020204" pitchFamily="34" charset="0"/>
                <a:ea typeface="宋体" panose="02010600030101010101" pitchFamily="2" charset="-122"/>
              </a:rPr>
              <a:t>若图书馆有</a:t>
            </a:r>
            <a:r>
              <a:rPr lang="en-US" altLang="zh-CN" sz="2000" b="1" dirty="0">
                <a:latin typeface="Arial" panose="020B0604020202020204" pitchFamily="34" charset="0"/>
                <a:ea typeface="宋体" panose="02010600030101010101" pitchFamily="2" charset="-122"/>
              </a:rPr>
              <a:t>5</a:t>
            </a:r>
            <a:r>
              <a:rPr lang="zh-CN" altLang="en-US" sz="2000" b="1" dirty="0">
                <a:latin typeface="Arial" panose="020B0604020202020204" pitchFamily="34" charset="0"/>
                <a:ea typeface="宋体" panose="02010600030101010101" pitchFamily="2" charset="-122"/>
              </a:rPr>
              <a:t>本</a:t>
            </a:r>
            <a:r>
              <a:rPr lang="en-US" altLang="zh-CN" sz="2000" b="1" dirty="0">
                <a:latin typeface="Arial" panose="020B0604020202020204" pitchFamily="34" charset="0"/>
                <a:ea typeface="宋体" panose="02010600030101010101" pitchFamily="2" charset="-122"/>
              </a:rPr>
              <a:t>C</a:t>
            </a:r>
            <a:r>
              <a:rPr lang="zh-CN" altLang="en-US" sz="2000" b="1" dirty="0">
                <a:latin typeface="Arial" panose="020B0604020202020204" pitchFamily="34" charset="0"/>
                <a:ea typeface="宋体" panose="02010600030101010101" pitchFamily="2" charset="-122"/>
              </a:rPr>
              <a:t>语言教材，请写下读者借阅图书和归还图书的控制代码</a:t>
            </a:r>
            <a:r>
              <a:rPr lang="zh-CN" altLang="en-US" sz="2000" b="1" dirty="0">
                <a:solidFill>
                  <a:srgbClr val="C00000"/>
                </a:solidFill>
                <a:latin typeface="Arial" panose="020B0604020202020204" pitchFamily="34" charset="0"/>
                <a:ea typeface="宋体" panose="02010600030101010101" pitchFamily="2" charset="-122"/>
              </a:rPr>
              <a:t>（将“借阅”与“归还”看做不同的进程）</a:t>
            </a:r>
            <a:endParaRPr lang="en-US" altLang="zh-CN" sz="2000" b="1" dirty="0">
              <a:solidFill>
                <a:srgbClr val="C00000"/>
              </a:solidFill>
              <a:latin typeface="Arial" panose="020B0604020202020204" pitchFamily="34" charset="0"/>
              <a:ea typeface="宋体" panose="02010600030101010101" pitchFamily="2" charset="-122"/>
            </a:endParaRPr>
          </a:p>
        </p:txBody>
      </p:sp>
      <p:sp>
        <p:nvSpPr>
          <p:cNvPr id="387076" name="Rectangle 4"/>
          <p:cNvSpPr>
            <a:spLocks noChangeArrowheads="1"/>
          </p:cNvSpPr>
          <p:nvPr/>
        </p:nvSpPr>
        <p:spPr bwMode="auto">
          <a:xfrm>
            <a:off x="4542972" y="2091871"/>
            <a:ext cx="3991428" cy="2031325"/>
          </a:xfrm>
          <a:prstGeom prst="rect">
            <a:avLst/>
          </a:prstGeom>
          <a:noFill/>
          <a:ln w="9525">
            <a:solidFill>
              <a:schemeClr val="tx2"/>
            </a:solidFill>
            <a:miter lim="800000"/>
          </a:ln>
          <a:effectLst/>
        </p:spPr>
        <p:txBody>
          <a:bodyPr wrap="square">
            <a:spAutoFit/>
          </a:bodyPr>
          <a:lstStyle/>
          <a:p>
            <a:r>
              <a:rPr kumimoji="1" lang="en-US" altLang="zh-CN" b="1" dirty="0">
                <a:solidFill>
                  <a:srgbClr val="0033CC"/>
                </a:solidFill>
                <a:ea typeface="宋体" panose="02010600030101010101" pitchFamily="2" charset="-122"/>
              </a:rPr>
              <a:t>void return(  )</a:t>
            </a:r>
            <a:endParaRPr kumimoji="1" lang="en-US" altLang="zh-CN" b="1" dirty="0">
              <a:solidFill>
                <a:srgbClr val="0033CC"/>
              </a:solidFill>
              <a:ea typeface="宋体" panose="02010600030101010101" pitchFamily="2" charset="-122"/>
            </a:endParaRPr>
          </a:p>
          <a:p>
            <a:r>
              <a:rPr kumimoji="1" lang="en-US" altLang="zh-CN" b="1" dirty="0">
                <a:solidFill>
                  <a:srgbClr val="0033CC"/>
                </a:solidFill>
                <a:ea typeface="宋体" panose="02010600030101010101" pitchFamily="2" charset="-122"/>
              </a:rPr>
              <a:t>   {</a:t>
            </a:r>
            <a:endParaRPr kumimoji="1" lang="en-US" altLang="zh-CN" b="1" dirty="0">
              <a:solidFill>
                <a:srgbClr val="0033CC"/>
              </a:solidFill>
              <a:ea typeface="宋体" panose="02010600030101010101" pitchFamily="2" charset="-122"/>
            </a:endParaRPr>
          </a:p>
          <a:p>
            <a:r>
              <a:rPr kumimoji="1" lang="en-US" altLang="zh-CN" b="1" dirty="0">
                <a:solidFill>
                  <a:srgbClr val="0033CC"/>
                </a:solidFill>
                <a:ea typeface="宋体" panose="02010600030101010101" pitchFamily="2" charset="-122"/>
              </a:rPr>
              <a:t>     do{</a:t>
            </a:r>
            <a:endParaRPr kumimoji="1" lang="en-US" altLang="zh-CN" b="1" dirty="0">
              <a:solidFill>
                <a:srgbClr val="0033CC"/>
              </a:solidFill>
              <a:ea typeface="宋体" panose="02010600030101010101" pitchFamily="2" charset="-122"/>
            </a:endParaRPr>
          </a:p>
          <a:p>
            <a:r>
              <a:rPr kumimoji="1" lang="en-US" altLang="zh-CN" b="1" dirty="0">
                <a:solidFill>
                  <a:srgbClr val="0033CC"/>
                </a:solidFill>
                <a:ea typeface="宋体" panose="02010600030101010101" pitchFamily="2" charset="-122"/>
              </a:rPr>
              <a:t>         Return a book;                                      </a:t>
            </a:r>
            <a:endParaRPr kumimoji="1" lang="en-US" altLang="zh-CN" b="1" dirty="0">
              <a:solidFill>
                <a:srgbClr val="0033CC"/>
              </a:solidFill>
              <a:ea typeface="宋体" panose="02010600030101010101" pitchFamily="2" charset="-122"/>
            </a:endParaRPr>
          </a:p>
          <a:p>
            <a:r>
              <a:rPr kumimoji="1" lang="en-US" altLang="zh-CN" b="1" dirty="0">
                <a:solidFill>
                  <a:srgbClr val="0033CC"/>
                </a:solidFill>
                <a:ea typeface="宋体" panose="02010600030101010101" pitchFamily="2" charset="-122"/>
              </a:rPr>
              <a:t>         </a:t>
            </a:r>
            <a:r>
              <a:rPr kumimoji="1" lang="en-US" altLang="zh-CN" b="1" dirty="0">
                <a:solidFill>
                  <a:srgbClr val="A50021"/>
                </a:solidFill>
                <a:ea typeface="宋体" panose="02010600030101010101" pitchFamily="2" charset="-122"/>
              </a:rPr>
              <a:t>signal(book);</a:t>
            </a:r>
            <a:endParaRPr kumimoji="1" lang="en-US" altLang="zh-CN" b="1" dirty="0">
              <a:solidFill>
                <a:srgbClr val="A50021"/>
              </a:solidFill>
              <a:ea typeface="宋体" panose="02010600030101010101" pitchFamily="2" charset="-122"/>
            </a:endParaRPr>
          </a:p>
          <a:p>
            <a:r>
              <a:rPr kumimoji="1" lang="en-US" altLang="zh-CN" b="1" dirty="0">
                <a:solidFill>
                  <a:srgbClr val="0033CC"/>
                </a:solidFill>
                <a:ea typeface="宋体" panose="02010600030101010101" pitchFamily="2" charset="-122"/>
              </a:rPr>
              <a:t>         } while (true) ;</a:t>
            </a:r>
            <a:endParaRPr kumimoji="1" lang="en-US" altLang="zh-CN" b="1" dirty="0">
              <a:solidFill>
                <a:srgbClr val="0033CC"/>
              </a:solidFill>
              <a:ea typeface="宋体" panose="02010600030101010101" pitchFamily="2" charset="-122"/>
            </a:endParaRPr>
          </a:p>
          <a:p>
            <a:r>
              <a:rPr kumimoji="1" lang="en-US" altLang="zh-CN" b="1" dirty="0">
                <a:solidFill>
                  <a:srgbClr val="0033CC"/>
                </a:solidFill>
                <a:ea typeface="宋体" panose="02010600030101010101" pitchFamily="2" charset="-122"/>
              </a:rPr>
              <a:t>   }</a:t>
            </a:r>
            <a:endParaRPr kumimoji="1" lang="en-US" altLang="zh-CN" b="1" dirty="0">
              <a:solidFill>
                <a:srgbClr val="0033CC"/>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7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707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707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707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707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707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707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707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707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707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707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707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707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70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4" grpId="0" animBg="1" build="p"/>
      <p:bldP spid="3870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619195" y="1028201"/>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659939" y="1520757"/>
            <a:ext cx="3569162" cy="400110"/>
          </a:xfrm>
          <a:prstGeom prst="rect">
            <a:avLst/>
          </a:prstGeom>
        </p:spPr>
        <p:txBody>
          <a:bodyPr wrap="square">
            <a:spAutoFit/>
          </a:bodyPr>
          <a:lstStyle/>
          <a:p>
            <a:r>
              <a:rPr lang="zh-CN" altLang="en-US"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注意避免以下的一些错误：</a:t>
            </a:r>
            <a:endParaRPr lang="zh-CN" altLang="en-US" sz="2000" b="1" dirty="0">
              <a:solidFill>
                <a:srgbClr val="002C6C"/>
              </a:solidFill>
              <a:latin typeface="华文楷体" panose="02010600040101010101" pitchFamily="2" charset="-122"/>
              <a:ea typeface="华文楷体" panose="02010600040101010101" pitchFamily="2" charset="-122"/>
            </a:endParaRPr>
          </a:p>
        </p:txBody>
      </p:sp>
      <p:sp>
        <p:nvSpPr>
          <p:cNvPr id="5" name="矩形 4"/>
          <p:cNvSpPr/>
          <p:nvPr/>
        </p:nvSpPr>
        <p:spPr>
          <a:xfrm>
            <a:off x="890432" y="2139015"/>
            <a:ext cx="2909172" cy="3901068"/>
          </a:xfrm>
          <a:prstGeom prst="rect">
            <a:avLst/>
          </a:prstGeom>
          <a:solidFill>
            <a:schemeClr val="accent5">
              <a:lumMod val="20000"/>
              <a:lumOff val="80000"/>
            </a:schemeClr>
          </a:solidFill>
          <a:ln>
            <a:solidFill>
              <a:schemeClr val="accent2">
                <a:lumMod val="40000"/>
                <a:lumOff val="60000"/>
              </a:schemeClr>
            </a:solidFill>
          </a:ln>
        </p:spPr>
        <p:txBody>
          <a:bodyPr wrap="square">
            <a:spAutoFit/>
          </a:bodyPr>
          <a:lstStyle/>
          <a:p>
            <a:pPr lvl="0" algn="just">
              <a:lnSpc>
                <a:spcPct val="125000"/>
              </a:lnSpc>
              <a:spcAft>
                <a:spcPts val="0"/>
              </a:spcAft>
              <a:tabLst>
                <a:tab pos="4059555" algn="l"/>
              </a:tabLst>
            </a:pPr>
            <a:r>
              <a:rPr lang="zh-CN" altLang="zh-CN"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错误</a:t>
            </a:r>
            <a:r>
              <a:rPr lang="en-US" altLang="zh-CN"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zh-CN"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Observer(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33337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while(true)</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33337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5334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wait(S);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observer a lorry;</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5334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count:=count+1;</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33337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signal(S);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矩形 6"/>
          <p:cNvSpPr/>
          <p:nvPr/>
        </p:nvSpPr>
        <p:spPr>
          <a:xfrm>
            <a:off x="4885042" y="2139015"/>
            <a:ext cx="2952750" cy="3901068"/>
          </a:xfrm>
          <a:prstGeom prst="rect">
            <a:avLst/>
          </a:prstGeom>
          <a:solidFill>
            <a:schemeClr val="accent5">
              <a:lumMod val="20000"/>
              <a:lumOff val="80000"/>
            </a:schemeClr>
          </a:solidFill>
          <a:ln>
            <a:solidFill>
              <a:schemeClr val="accent2">
                <a:lumMod val="40000"/>
                <a:lumOff val="60000"/>
              </a:schemeClr>
            </a:solidFill>
          </a:ln>
        </p:spPr>
        <p:txBody>
          <a:bodyPr wrap="square">
            <a:spAutoFit/>
          </a:bodyPr>
          <a:lstStyle/>
          <a:p>
            <a:pPr lvl="0" algn="just">
              <a:lnSpc>
                <a:spcPct val="125000"/>
              </a:lnSpc>
              <a:spcAft>
                <a:spcPts val="0"/>
              </a:spcAft>
              <a:tabLst>
                <a:tab pos="4059555" algn="l"/>
              </a:tabLst>
            </a:pPr>
            <a:r>
              <a:rPr lang="zh-CN" altLang="zh-CN"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rPr>
              <a:t>错误</a:t>
            </a:r>
            <a:r>
              <a:rPr lang="en-US" altLang="zh-CN"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rPr>
              <a:t>2</a:t>
            </a:r>
            <a:r>
              <a:rPr lang="zh-CN" altLang="zh-CN"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rPr>
              <a:t>：</a:t>
            </a:r>
            <a:endParaRPr lang="zh-CN" altLang="zh-CN"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void Observer(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0005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while(true)</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observer a lorry;</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wait(S);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count:=count+1;</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0005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0005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5"/>
          <p:cNvSpPr txBox="1"/>
          <p:nvPr/>
        </p:nvSpPr>
        <p:spPr>
          <a:xfrm>
            <a:off x="498574" y="117103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480403" y="950920"/>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a:t>
            </a: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59939" y="2968513"/>
            <a:ext cx="3004706" cy="898949"/>
          </a:xfrm>
          <a:prstGeom prst="rect">
            <a:avLst/>
          </a:prstGeom>
        </p:spPr>
      </p:pic>
      <p:sp>
        <p:nvSpPr>
          <p:cNvPr id="8" name="矩形 7"/>
          <p:cNvSpPr/>
          <p:nvPr/>
        </p:nvSpPr>
        <p:spPr>
          <a:xfrm>
            <a:off x="364988" y="1584596"/>
            <a:ext cx="7878059" cy="923330"/>
          </a:xfrm>
          <a:prstGeom prst="rect">
            <a:avLst/>
          </a:prstGeom>
        </p:spPr>
        <p:txBody>
          <a:bodyPr wrap="square">
            <a:spAutoFit/>
          </a:bodyPr>
          <a:lstStyle/>
          <a:p>
            <a:r>
              <a:rPr lang="zh-CN" altLang="en-US" b="1" dirty="0">
                <a:solidFill>
                  <a:srgbClr val="002C6C"/>
                </a:solidFill>
                <a:latin typeface="华文楷体" panose="02010600040101010101" pitchFamily="2" charset="-122"/>
                <a:ea typeface="华文楷体" panose="02010600040101010101" pitchFamily="2" charset="-122"/>
              </a:rPr>
              <a:t>并发进程</a:t>
            </a:r>
            <a:r>
              <a:rPr lang="en-US" altLang="zh-CN" b="1" dirty="0">
                <a:solidFill>
                  <a:srgbClr val="002C6C"/>
                </a:solidFill>
                <a:latin typeface="华文楷体" panose="02010600040101010101" pitchFamily="2" charset="-122"/>
                <a:ea typeface="华文楷体" panose="02010600040101010101" pitchFamily="2" charset="-122"/>
              </a:rPr>
              <a:t>A</a:t>
            </a:r>
            <a:r>
              <a:rPr lang="zh-CN" altLang="en-US" b="1" dirty="0">
                <a:solidFill>
                  <a:srgbClr val="002C6C"/>
                </a:solidFill>
                <a:latin typeface="华文楷体" panose="02010600040101010101" pitchFamily="2" charset="-122"/>
                <a:ea typeface="华文楷体" panose="02010600040101010101" pitchFamily="2" charset="-122"/>
              </a:rPr>
              <a:t>与进程</a:t>
            </a:r>
            <a:r>
              <a:rPr lang="en-US" altLang="zh-CN" b="1" dirty="0">
                <a:solidFill>
                  <a:srgbClr val="002C6C"/>
                </a:solidFill>
                <a:latin typeface="华文楷体" panose="02010600040101010101" pitchFamily="2" charset="-122"/>
                <a:ea typeface="华文楷体" panose="02010600040101010101" pitchFamily="2" charset="-122"/>
              </a:rPr>
              <a:t>B</a:t>
            </a:r>
            <a:r>
              <a:rPr lang="zh-CN" altLang="en-US" b="1" dirty="0">
                <a:solidFill>
                  <a:srgbClr val="002C6C"/>
                </a:solidFill>
                <a:latin typeface="华文楷体" panose="02010600040101010101" pitchFamily="2" charset="-122"/>
                <a:ea typeface="华文楷体" panose="02010600040101010101" pitchFamily="2" charset="-122"/>
              </a:rPr>
              <a:t>共享一个缓冲区，假设缓冲区大小为</a:t>
            </a:r>
            <a:r>
              <a:rPr lang="en-US" altLang="zh-CN" b="1" dirty="0">
                <a:solidFill>
                  <a:srgbClr val="002C6C"/>
                </a:solidFill>
                <a:latin typeface="华文楷体" panose="02010600040101010101" pitchFamily="2" charset="-122"/>
                <a:ea typeface="华文楷体" panose="02010600040101010101" pitchFamily="2" charset="-122"/>
              </a:rPr>
              <a:t>N</a:t>
            </a:r>
            <a:r>
              <a:rPr lang="zh-CN" altLang="en-US" b="1" dirty="0">
                <a:solidFill>
                  <a:srgbClr val="002C6C"/>
                </a:solidFill>
                <a:latin typeface="华文楷体" panose="02010600040101010101" pitchFamily="2" charset="-122"/>
                <a:ea typeface="华文楷体" panose="02010600040101010101" pitchFamily="2" charset="-122"/>
              </a:rPr>
              <a:t>（最多可同时存放</a:t>
            </a:r>
            <a:r>
              <a:rPr lang="en-US" altLang="zh-CN" b="1" dirty="0">
                <a:solidFill>
                  <a:srgbClr val="002C6C"/>
                </a:solidFill>
                <a:latin typeface="华文楷体" panose="02010600040101010101" pitchFamily="2" charset="-122"/>
                <a:ea typeface="华文楷体" panose="02010600040101010101" pitchFamily="2" charset="-122"/>
              </a:rPr>
              <a:t>N</a:t>
            </a:r>
            <a:r>
              <a:rPr lang="zh-CN" altLang="en-US" b="1" dirty="0">
                <a:solidFill>
                  <a:srgbClr val="002C6C"/>
                </a:solidFill>
                <a:latin typeface="华文楷体" panose="02010600040101010101" pitchFamily="2" charset="-122"/>
                <a:ea typeface="华文楷体" panose="02010600040101010101" pitchFamily="2" charset="-122"/>
              </a:rPr>
              <a:t>个数据），</a:t>
            </a:r>
            <a:r>
              <a:rPr lang="en-US" altLang="zh-CN" b="1" dirty="0">
                <a:solidFill>
                  <a:srgbClr val="002C6C"/>
                </a:solidFill>
                <a:latin typeface="华文楷体" panose="02010600040101010101" pitchFamily="2" charset="-122"/>
                <a:ea typeface="华文楷体" panose="02010600040101010101" pitchFamily="2" charset="-122"/>
              </a:rPr>
              <a:t>A</a:t>
            </a:r>
            <a:r>
              <a:rPr lang="zh-CN" altLang="en-US" b="1" dirty="0">
                <a:solidFill>
                  <a:srgbClr val="002C6C"/>
                </a:solidFill>
                <a:latin typeface="华文楷体" panose="02010600040101010101" pitchFamily="2" charset="-122"/>
                <a:ea typeface="华文楷体" panose="02010600040101010101" pitchFamily="2" charset="-122"/>
              </a:rPr>
              <a:t>进程将数据存入缓冲区，而</a:t>
            </a:r>
            <a:r>
              <a:rPr lang="en-US" altLang="zh-CN" b="1" dirty="0">
                <a:solidFill>
                  <a:srgbClr val="002C6C"/>
                </a:solidFill>
                <a:latin typeface="华文楷体" panose="02010600040101010101" pitchFamily="2" charset="-122"/>
                <a:ea typeface="华文楷体" panose="02010600040101010101" pitchFamily="2" charset="-122"/>
              </a:rPr>
              <a:t>B</a:t>
            </a:r>
            <a:r>
              <a:rPr lang="zh-CN" altLang="en-US" b="1" dirty="0">
                <a:solidFill>
                  <a:srgbClr val="002C6C"/>
                </a:solidFill>
                <a:latin typeface="华文楷体" panose="02010600040101010101" pitchFamily="2" charset="-122"/>
                <a:ea typeface="华文楷体" panose="02010600040101010101" pitchFamily="2" charset="-122"/>
              </a:rPr>
              <a:t>进程从缓冲区中将数据取出。此时两个进程的推进会受到某种关系的制约</a:t>
            </a:r>
            <a:endParaRPr lang="zh-CN" altLang="en-US" b="1" dirty="0">
              <a:solidFill>
                <a:srgbClr val="002C6C"/>
              </a:solidFill>
              <a:latin typeface="华文楷体" panose="02010600040101010101" pitchFamily="2" charset="-122"/>
              <a:ea typeface="华文楷体" panose="02010600040101010101" pitchFamily="2" charset="-122"/>
            </a:endParaRPr>
          </a:p>
        </p:txBody>
      </p:sp>
      <p:sp>
        <p:nvSpPr>
          <p:cNvPr id="11" name="文本框 5"/>
          <p:cNvSpPr txBox="1"/>
          <p:nvPr/>
        </p:nvSpPr>
        <p:spPr>
          <a:xfrm>
            <a:off x="364988" y="112400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pic>
        <p:nvPicPr>
          <p:cNvPr id="3" name="图片 2"/>
          <p:cNvPicPr>
            <a:picLocks noChangeAspect="1"/>
          </p:cNvPicPr>
          <p:nvPr/>
        </p:nvPicPr>
        <p:blipFill>
          <a:blip r:embed="rId2"/>
          <a:stretch>
            <a:fillRect/>
          </a:stretch>
        </p:blipFill>
        <p:spPr>
          <a:xfrm>
            <a:off x="3712845" y="2507615"/>
            <a:ext cx="5233670" cy="3732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311" y="529489"/>
            <a:ext cx="3742594" cy="86177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生产者</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消费者问题 </a:t>
            </a:r>
            <a:endParaRPr lang="zh-CN" altLang="zh-CN" sz="20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547309" y="64322"/>
            <a:ext cx="3004706" cy="898949"/>
          </a:xfrm>
          <a:prstGeom prst="rect">
            <a:avLst/>
          </a:prstGeom>
        </p:spPr>
      </p:pic>
      <p:pic>
        <p:nvPicPr>
          <p:cNvPr id="3" name="图片 2"/>
          <p:cNvPicPr>
            <a:picLocks noChangeAspect="1"/>
          </p:cNvPicPr>
          <p:nvPr/>
        </p:nvPicPr>
        <p:blipFill>
          <a:blip r:embed="rId2"/>
          <a:stretch>
            <a:fillRect/>
          </a:stretch>
        </p:blipFill>
        <p:spPr>
          <a:xfrm>
            <a:off x="452120" y="1524635"/>
            <a:ext cx="3406775" cy="456946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440" y="-119380"/>
            <a:ext cx="3054350" cy="2856865"/>
          </a:xfrm>
          <a:prstGeom prst="rect">
            <a:avLst/>
          </a:prstGeom>
        </p:spPr>
      </p:pic>
      <p:pic>
        <p:nvPicPr>
          <p:cNvPr id="8" name="图片 7"/>
          <p:cNvPicPr>
            <a:picLocks noChangeAspect="1"/>
          </p:cNvPicPr>
          <p:nvPr/>
        </p:nvPicPr>
        <p:blipFill>
          <a:blip r:embed="rId4"/>
          <a:stretch>
            <a:fillRect/>
          </a:stretch>
        </p:blipFill>
        <p:spPr>
          <a:xfrm>
            <a:off x="4772660" y="2453640"/>
            <a:ext cx="3541395" cy="33166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ppt_x"/>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内容占位符 2"/>
          <p:cNvSpPr>
            <a:spLocks noGrp="1"/>
          </p:cNvSpPr>
          <p:nvPr>
            <p:ph sz="quarter" idx="13"/>
          </p:nvPr>
        </p:nvSpPr>
        <p:spPr>
          <a:xfrm>
            <a:off x="396877" y="1118887"/>
            <a:ext cx="8366123" cy="1751313"/>
          </a:xfrm>
        </p:spPr>
        <p:txBody>
          <a:bodyPr>
            <a:noAutofit/>
          </a:bodyPr>
          <a:lstStyle/>
          <a:p>
            <a:pPr>
              <a:lnSpc>
                <a:spcPct val="150000"/>
              </a:lnSpc>
            </a:pPr>
            <a:r>
              <a:rPr lang="zh-CN" altLang="en-US" dirty="0">
                <a:solidFill>
                  <a:schemeClr val="tx1"/>
                </a:solidFill>
                <a:latin typeface="仿宋" panose="02010609060101010101" pitchFamily="49" charset="-122"/>
                <a:ea typeface="仿宋" panose="02010609060101010101" pitchFamily="49" charset="-122"/>
              </a:rPr>
              <a:t>如图所示，有多个</a:t>
            </a:r>
            <a:r>
              <a:rPr lang="en-US" altLang="zh-CN" dirty="0">
                <a:solidFill>
                  <a:schemeClr val="tx1"/>
                </a:solidFill>
                <a:latin typeface="仿宋" panose="02010609060101010101" pitchFamily="49" charset="-122"/>
                <a:ea typeface="仿宋" panose="02010609060101010101" pitchFamily="49" charset="-122"/>
              </a:rPr>
              <a:t>PUT</a:t>
            </a:r>
            <a:r>
              <a:rPr lang="zh-CN" altLang="en-US" dirty="0">
                <a:solidFill>
                  <a:schemeClr val="tx1"/>
                </a:solidFill>
                <a:latin typeface="仿宋" panose="02010609060101010101" pitchFamily="49" charset="-122"/>
                <a:ea typeface="仿宋" panose="02010609060101010101" pitchFamily="49" charset="-122"/>
              </a:rPr>
              <a:t>操作同时向</a:t>
            </a:r>
            <a:r>
              <a:rPr lang="en-US" altLang="zh-CN" dirty="0">
                <a:solidFill>
                  <a:schemeClr val="tx1"/>
                </a:solidFill>
                <a:latin typeface="仿宋" panose="02010609060101010101" pitchFamily="49" charset="-122"/>
                <a:ea typeface="仿宋" panose="02010609060101010101" pitchFamily="49" charset="-122"/>
              </a:rPr>
              <a:t>BUFF1</a:t>
            </a:r>
            <a:r>
              <a:rPr lang="zh-CN" altLang="en-US" dirty="0">
                <a:solidFill>
                  <a:schemeClr val="tx1"/>
                </a:solidFill>
                <a:latin typeface="仿宋" panose="02010609060101010101" pitchFamily="49" charset="-122"/>
                <a:ea typeface="仿宋" panose="02010609060101010101" pitchFamily="49" charset="-122"/>
              </a:rPr>
              <a:t>放数据，有一个</a:t>
            </a:r>
            <a:r>
              <a:rPr lang="en-US" altLang="zh-CN" dirty="0">
                <a:solidFill>
                  <a:schemeClr val="tx1"/>
                </a:solidFill>
                <a:latin typeface="仿宋" panose="02010609060101010101" pitchFamily="49" charset="-122"/>
                <a:ea typeface="仿宋" panose="02010609060101010101" pitchFamily="49" charset="-122"/>
              </a:rPr>
              <a:t>MOVE</a:t>
            </a:r>
            <a:r>
              <a:rPr lang="zh-CN" altLang="en-US" dirty="0">
                <a:solidFill>
                  <a:schemeClr val="tx1"/>
                </a:solidFill>
                <a:latin typeface="仿宋" panose="02010609060101010101" pitchFamily="49" charset="-122"/>
                <a:ea typeface="仿宋" panose="02010609060101010101" pitchFamily="49" charset="-122"/>
              </a:rPr>
              <a:t>操作不断地将</a:t>
            </a:r>
            <a:r>
              <a:rPr lang="en-US" altLang="zh-CN" dirty="0">
                <a:solidFill>
                  <a:schemeClr val="tx1"/>
                </a:solidFill>
                <a:latin typeface="仿宋" panose="02010609060101010101" pitchFamily="49" charset="-122"/>
                <a:ea typeface="仿宋" panose="02010609060101010101" pitchFamily="49" charset="-122"/>
              </a:rPr>
              <a:t>BUFF1</a:t>
            </a:r>
            <a:r>
              <a:rPr lang="zh-CN" altLang="en-US" dirty="0">
                <a:solidFill>
                  <a:schemeClr val="tx1"/>
                </a:solidFill>
                <a:latin typeface="仿宋" panose="02010609060101010101" pitchFamily="49" charset="-122"/>
                <a:ea typeface="仿宋" panose="02010609060101010101" pitchFamily="49" charset="-122"/>
              </a:rPr>
              <a:t>的数据移到</a:t>
            </a:r>
            <a:r>
              <a:rPr lang="en-US" altLang="zh-CN" dirty="0">
                <a:solidFill>
                  <a:schemeClr val="tx1"/>
                </a:solidFill>
                <a:latin typeface="仿宋" panose="02010609060101010101" pitchFamily="49" charset="-122"/>
                <a:ea typeface="仿宋" panose="02010609060101010101" pitchFamily="49" charset="-122"/>
              </a:rPr>
              <a:t>BUFF2</a:t>
            </a:r>
            <a:r>
              <a:rPr lang="zh-CN" altLang="en-US" dirty="0">
                <a:solidFill>
                  <a:schemeClr val="tx1"/>
                </a:solidFill>
                <a:latin typeface="仿宋" panose="02010609060101010101" pitchFamily="49" charset="-122"/>
                <a:ea typeface="仿宋" panose="02010609060101010101" pitchFamily="49" charset="-122"/>
              </a:rPr>
              <a:t>，有多个</a:t>
            </a:r>
            <a:r>
              <a:rPr lang="en-US" altLang="zh-CN" dirty="0">
                <a:solidFill>
                  <a:schemeClr val="tx1"/>
                </a:solidFill>
                <a:latin typeface="仿宋" panose="02010609060101010101" pitchFamily="49" charset="-122"/>
                <a:ea typeface="仿宋" panose="02010609060101010101" pitchFamily="49" charset="-122"/>
              </a:rPr>
              <a:t>GET</a:t>
            </a:r>
            <a:r>
              <a:rPr lang="zh-CN" altLang="en-US" dirty="0">
                <a:solidFill>
                  <a:schemeClr val="tx1"/>
                </a:solidFill>
                <a:latin typeface="仿宋" panose="02010609060101010101" pitchFamily="49" charset="-122"/>
                <a:ea typeface="仿宋" panose="02010609060101010101" pitchFamily="49" charset="-122"/>
              </a:rPr>
              <a:t>操作不断地从</a:t>
            </a:r>
            <a:r>
              <a:rPr lang="en-US" altLang="zh-CN" dirty="0">
                <a:solidFill>
                  <a:schemeClr val="tx1"/>
                </a:solidFill>
                <a:latin typeface="仿宋" panose="02010609060101010101" pitchFamily="49" charset="-122"/>
                <a:ea typeface="仿宋" panose="02010609060101010101" pitchFamily="49" charset="-122"/>
              </a:rPr>
              <a:t>BUFF2</a:t>
            </a:r>
            <a:r>
              <a:rPr lang="zh-CN" altLang="en-US" dirty="0">
                <a:solidFill>
                  <a:schemeClr val="tx1"/>
                </a:solidFill>
                <a:latin typeface="仿宋" panose="02010609060101010101" pitchFamily="49" charset="-122"/>
                <a:ea typeface="仿宋" panose="02010609060101010101" pitchFamily="49" charset="-122"/>
              </a:rPr>
              <a:t>中将数据取走。</a:t>
            </a:r>
            <a:r>
              <a:rPr lang="en-US" altLang="zh-CN" dirty="0">
                <a:solidFill>
                  <a:schemeClr val="tx1"/>
                </a:solidFill>
                <a:latin typeface="仿宋" panose="02010609060101010101" pitchFamily="49" charset="-122"/>
                <a:ea typeface="仿宋" panose="02010609060101010101" pitchFamily="49" charset="-122"/>
              </a:rPr>
              <a:t>BUFF1</a:t>
            </a:r>
            <a:r>
              <a:rPr lang="zh-CN" altLang="en-US" dirty="0">
                <a:solidFill>
                  <a:schemeClr val="tx1"/>
                </a:solidFill>
                <a:latin typeface="仿宋" panose="02010609060101010101" pitchFamily="49" charset="-122"/>
                <a:ea typeface="仿宋" panose="02010609060101010101" pitchFamily="49" charset="-122"/>
              </a:rPr>
              <a:t>的容量为</a:t>
            </a:r>
            <a:r>
              <a:rPr lang="en-US" altLang="zh-CN" dirty="0">
                <a:solidFill>
                  <a:schemeClr val="tx1"/>
                </a:solidFill>
                <a:latin typeface="仿宋" panose="02010609060101010101" pitchFamily="49" charset="-122"/>
                <a:ea typeface="仿宋" panose="02010609060101010101" pitchFamily="49" charset="-122"/>
              </a:rPr>
              <a:t>m</a:t>
            </a:r>
            <a:r>
              <a:rPr lang="zh-CN" altLang="en-US" dirty="0">
                <a:solidFill>
                  <a:schemeClr val="tx1"/>
                </a:solidFill>
                <a:latin typeface="仿宋" panose="02010609060101010101" pitchFamily="49" charset="-122"/>
                <a:ea typeface="仿宋" panose="02010609060101010101" pitchFamily="49" charset="-122"/>
              </a:rPr>
              <a:t>，</a:t>
            </a:r>
            <a:r>
              <a:rPr lang="en-US" altLang="zh-CN" dirty="0">
                <a:solidFill>
                  <a:schemeClr val="tx1"/>
                </a:solidFill>
                <a:latin typeface="仿宋" panose="02010609060101010101" pitchFamily="49" charset="-122"/>
                <a:ea typeface="仿宋" panose="02010609060101010101" pitchFamily="49" charset="-122"/>
              </a:rPr>
              <a:t>BUFF2</a:t>
            </a:r>
            <a:r>
              <a:rPr lang="zh-CN" altLang="en-US" dirty="0">
                <a:solidFill>
                  <a:schemeClr val="tx1"/>
                </a:solidFill>
                <a:latin typeface="仿宋" panose="02010609060101010101" pitchFamily="49" charset="-122"/>
                <a:ea typeface="仿宋" panose="02010609060101010101" pitchFamily="49" charset="-122"/>
              </a:rPr>
              <a:t>的容量是</a:t>
            </a:r>
            <a:r>
              <a:rPr lang="en-US" altLang="zh-CN" dirty="0">
                <a:solidFill>
                  <a:schemeClr val="tx1"/>
                </a:solidFill>
                <a:latin typeface="仿宋" panose="02010609060101010101" pitchFamily="49" charset="-122"/>
                <a:ea typeface="仿宋" panose="02010609060101010101" pitchFamily="49" charset="-122"/>
              </a:rPr>
              <a:t>n</a:t>
            </a:r>
            <a:r>
              <a:rPr lang="zh-CN" altLang="en-US" dirty="0">
                <a:solidFill>
                  <a:schemeClr val="tx1"/>
                </a:solidFill>
                <a:latin typeface="仿宋" panose="02010609060101010101" pitchFamily="49" charset="-122"/>
                <a:ea typeface="仿宋" panose="02010609060101010101" pitchFamily="49" charset="-122"/>
              </a:rPr>
              <a:t>，</a:t>
            </a:r>
            <a:r>
              <a:rPr lang="en-US" altLang="zh-CN" dirty="0">
                <a:solidFill>
                  <a:schemeClr val="tx1"/>
                </a:solidFill>
                <a:latin typeface="仿宋" panose="02010609060101010101" pitchFamily="49" charset="-122"/>
                <a:ea typeface="仿宋" panose="02010609060101010101" pitchFamily="49" charset="-122"/>
              </a:rPr>
              <a:t>PUT</a:t>
            </a:r>
            <a:r>
              <a:rPr lang="zh-CN" altLang="en-US" dirty="0">
                <a:solidFill>
                  <a:schemeClr val="tx1"/>
                </a:solidFill>
                <a:latin typeface="仿宋" panose="02010609060101010101" pitchFamily="49" charset="-122"/>
                <a:ea typeface="仿宋" panose="02010609060101010101" pitchFamily="49" charset="-122"/>
              </a:rPr>
              <a:t>、</a:t>
            </a:r>
            <a:r>
              <a:rPr lang="en-US" altLang="zh-CN" dirty="0">
                <a:solidFill>
                  <a:schemeClr val="tx1"/>
                </a:solidFill>
                <a:latin typeface="仿宋" panose="02010609060101010101" pitchFamily="49" charset="-122"/>
                <a:ea typeface="仿宋" panose="02010609060101010101" pitchFamily="49" charset="-122"/>
              </a:rPr>
              <a:t>MOVE</a:t>
            </a:r>
            <a:r>
              <a:rPr lang="zh-CN" altLang="en-US" dirty="0">
                <a:solidFill>
                  <a:schemeClr val="tx1"/>
                </a:solidFill>
                <a:latin typeface="仿宋" panose="02010609060101010101" pitchFamily="49" charset="-122"/>
                <a:ea typeface="仿宋" panose="02010609060101010101" pitchFamily="49" charset="-122"/>
              </a:rPr>
              <a:t>、</a:t>
            </a:r>
            <a:r>
              <a:rPr lang="en-US" altLang="zh-CN" dirty="0">
                <a:solidFill>
                  <a:schemeClr val="tx1"/>
                </a:solidFill>
                <a:latin typeface="仿宋" panose="02010609060101010101" pitchFamily="49" charset="-122"/>
                <a:ea typeface="仿宋" panose="02010609060101010101" pitchFamily="49" charset="-122"/>
              </a:rPr>
              <a:t>GET</a:t>
            </a:r>
            <a:r>
              <a:rPr lang="zh-CN" altLang="en-US" dirty="0">
                <a:solidFill>
                  <a:schemeClr val="tx1"/>
                </a:solidFill>
                <a:latin typeface="仿宋" panose="02010609060101010101" pitchFamily="49" charset="-122"/>
                <a:ea typeface="仿宋" panose="02010609060101010101" pitchFamily="49" charset="-122"/>
              </a:rPr>
              <a:t>每次操作一个数据，在操作的过程中要保证数据不丢失。试用协调</a:t>
            </a:r>
            <a:r>
              <a:rPr lang="en-US" altLang="zh-CN" dirty="0">
                <a:solidFill>
                  <a:schemeClr val="tx1"/>
                </a:solidFill>
                <a:latin typeface="仿宋" panose="02010609060101010101" pitchFamily="49" charset="-122"/>
                <a:ea typeface="仿宋" panose="02010609060101010101" pitchFamily="49" charset="-122"/>
              </a:rPr>
              <a:t>PUT</a:t>
            </a:r>
            <a:r>
              <a:rPr lang="zh-CN" altLang="en-US" dirty="0">
                <a:solidFill>
                  <a:schemeClr val="tx1"/>
                </a:solidFill>
                <a:latin typeface="仿宋" panose="02010609060101010101" pitchFamily="49" charset="-122"/>
                <a:ea typeface="仿宋" panose="02010609060101010101" pitchFamily="49" charset="-122"/>
              </a:rPr>
              <a:t>、</a:t>
            </a:r>
            <a:r>
              <a:rPr lang="en-US" altLang="zh-CN" dirty="0">
                <a:solidFill>
                  <a:schemeClr val="tx1"/>
                </a:solidFill>
                <a:latin typeface="仿宋" panose="02010609060101010101" pitchFamily="49" charset="-122"/>
                <a:ea typeface="仿宋" panose="02010609060101010101" pitchFamily="49" charset="-122"/>
              </a:rPr>
              <a:t>MOVE</a:t>
            </a:r>
            <a:r>
              <a:rPr lang="zh-CN" altLang="en-US" dirty="0">
                <a:solidFill>
                  <a:schemeClr val="tx1"/>
                </a:solidFill>
                <a:latin typeface="仿宋" panose="02010609060101010101" pitchFamily="49" charset="-122"/>
                <a:ea typeface="仿宋" panose="02010609060101010101" pitchFamily="49" charset="-122"/>
              </a:rPr>
              <a:t>的操作，并说明每个信号量的含义和初值。</a:t>
            </a:r>
            <a:endParaRPr lang="zh-CN" altLang="en-US" dirty="0">
              <a:solidFill>
                <a:schemeClr val="tx1"/>
              </a:solidFill>
              <a:latin typeface="仿宋" panose="02010609060101010101" pitchFamily="49" charset="-122"/>
              <a:ea typeface="仿宋" panose="02010609060101010101" pitchFamily="49" charset="-122"/>
            </a:endParaRPr>
          </a:p>
          <a:p>
            <a:pPr>
              <a:lnSpc>
                <a:spcPct val="150000"/>
              </a:lnSpc>
            </a:pPr>
            <a:r>
              <a:rPr lang="en-US" altLang="zh-CN" dirty="0">
                <a:solidFill>
                  <a:schemeClr val="tx1"/>
                </a:solidFill>
                <a:latin typeface="仿宋" panose="02010609060101010101" pitchFamily="49" charset="-122"/>
                <a:ea typeface="仿宋" panose="02010609060101010101" pitchFamily="49" charset="-122"/>
              </a:rPr>
              <a:t> </a:t>
            </a:r>
            <a:endParaRPr lang="zh-CN" altLang="en-US" dirty="0">
              <a:solidFill>
                <a:schemeClr val="tx1"/>
              </a:solidFill>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1"/>
          <a:stretch>
            <a:fillRect/>
          </a:stretch>
        </p:blipFill>
        <p:spPr>
          <a:xfrm>
            <a:off x="697856" y="3658887"/>
            <a:ext cx="7436475" cy="1981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9000" y="524976"/>
            <a:ext cx="7124700" cy="646331"/>
          </a:xfrm>
          <a:prstGeom prst="rect">
            <a:avLst/>
          </a:prstGeom>
          <a:noFill/>
        </p:spPr>
        <p:txBody>
          <a:bodyPr wrap="square">
            <a:spAutoFit/>
          </a:bodyPr>
          <a:lstStyle/>
          <a:p>
            <a:r>
              <a:rPr lang="zh-CN" altLang="en-US" b="1" dirty="0">
                <a:latin typeface="仿宋" panose="02010609060101010101" pitchFamily="49" charset="-122"/>
                <a:ea typeface="仿宋" panose="02010609060101010101" pitchFamily="49" charset="-122"/>
              </a:rPr>
              <a:t>设置6个信号量</a:t>
            </a:r>
            <a:r>
              <a:rPr lang="zh-CN" altLang="en-US" b="1" dirty="0">
                <a:solidFill>
                  <a:srgbClr val="C00000"/>
                </a:solidFill>
                <a:latin typeface="仿宋" panose="02010609060101010101" pitchFamily="49" charset="-122"/>
                <a:ea typeface="仿宋" panose="02010609060101010101" pitchFamily="49" charset="-122"/>
              </a:rPr>
              <a:t>full1、empty1、mutex1、full2、empty2、mutex2</a:t>
            </a:r>
            <a:r>
              <a:rPr lang="zh-CN" altLang="en-US" b="1" dirty="0">
                <a:latin typeface="仿宋" panose="02010609060101010101" pitchFamily="49" charset="-122"/>
                <a:ea typeface="仿宋" panose="02010609060101010101" pitchFamily="49" charset="-122"/>
              </a:rPr>
              <a:t>， </a:t>
            </a:r>
            <a:endParaRPr lang="zh-CN" altLang="en-US" b="1" dirty="0">
              <a:latin typeface="仿宋" panose="02010609060101010101" pitchFamily="49" charset="-122"/>
              <a:ea typeface="仿宋" panose="02010609060101010101" pitchFamily="49" charset="-122"/>
            </a:endParaRPr>
          </a:p>
          <a:p>
            <a:r>
              <a:rPr lang="zh-CN" altLang="en-US" b="1" dirty="0">
                <a:latin typeface="仿宋" panose="02010609060101010101" pitchFamily="49" charset="-122"/>
                <a:ea typeface="仿宋" panose="02010609060101010101" pitchFamily="49" charset="-122"/>
              </a:rPr>
              <a:t> </a:t>
            </a:r>
            <a:endParaRPr lang="zh-CN" altLang="en-US" b="1" dirty="0">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1">
            <a:biLevel thresh="75000"/>
          </a:blip>
          <a:stretch>
            <a:fillRect/>
          </a:stretch>
        </p:blipFill>
        <p:spPr>
          <a:xfrm>
            <a:off x="1003533" y="1076973"/>
            <a:ext cx="5105167" cy="1784204"/>
          </a:xfrm>
          <a:prstGeom prst="rect">
            <a:avLst/>
          </a:prstGeom>
        </p:spPr>
      </p:pic>
      <p:pic>
        <p:nvPicPr>
          <p:cNvPr id="7" name="图片 6"/>
          <p:cNvPicPr>
            <a:picLocks noChangeAspect="1"/>
          </p:cNvPicPr>
          <p:nvPr/>
        </p:nvPicPr>
        <p:blipFill>
          <a:blip r:embed="rId2"/>
          <a:stretch>
            <a:fillRect/>
          </a:stretch>
        </p:blipFill>
        <p:spPr>
          <a:xfrm>
            <a:off x="537251" y="3135286"/>
            <a:ext cx="2386186" cy="2811446"/>
          </a:xfrm>
          <a:prstGeom prst="rect">
            <a:avLst/>
          </a:prstGeom>
        </p:spPr>
      </p:pic>
      <p:pic>
        <p:nvPicPr>
          <p:cNvPr id="9" name="图片 8"/>
          <p:cNvPicPr>
            <a:picLocks noChangeAspect="1"/>
          </p:cNvPicPr>
          <p:nvPr/>
        </p:nvPicPr>
        <p:blipFill>
          <a:blip r:embed="rId3"/>
          <a:stretch>
            <a:fillRect/>
          </a:stretch>
        </p:blipFill>
        <p:spPr>
          <a:xfrm>
            <a:off x="3430704" y="3059420"/>
            <a:ext cx="2233496" cy="3741390"/>
          </a:xfrm>
          <a:prstGeom prst="rect">
            <a:avLst/>
          </a:prstGeom>
        </p:spPr>
      </p:pic>
      <p:pic>
        <p:nvPicPr>
          <p:cNvPr id="11" name="图片 10"/>
          <p:cNvPicPr>
            <a:picLocks noChangeAspect="1"/>
          </p:cNvPicPr>
          <p:nvPr/>
        </p:nvPicPr>
        <p:blipFill>
          <a:blip r:embed="rId4"/>
          <a:stretch>
            <a:fillRect/>
          </a:stretch>
        </p:blipFill>
        <p:spPr>
          <a:xfrm>
            <a:off x="6297733" y="3135286"/>
            <a:ext cx="2465267" cy="29631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493230" y="966631"/>
            <a:ext cx="3742594" cy="86177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读者</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写者问题 </a:t>
            </a:r>
            <a:endParaRPr lang="zh-CN" altLang="zh-CN" sz="20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44876" y="1964532"/>
            <a:ext cx="4572000" cy="3208571"/>
          </a:xfrm>
          <a:prstGeom prst="rect">
            <a:avLst/>
          </a:prstGeom>
          <a:ln>
            <a:solidFill>
              <a:schemeClr val="accent1"/>
            </a:solidFill>
          </a:ln>
        </p:spPr>
        <p:txBody>
          <a:bodyPr>
            <a:spAutoFit/>
          </a:bodyPr>
          <a:lstStyle/>
          <a:p>
            <a:pPr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有一个多个进程共享的数据区，这个数据区可以是一个文件或者一块内存空间，甚至可以是一组寄存器。读者进程只读这个数据区的数据，而写者进程只往数据区中写数据；此外还必须满足以下条件：</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任意多的读进程可以同时读这个文件。</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一次只有一个写进程可以写文件。</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如果一个写进程正在写文件，则禁止任何读进程读文件。</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4526915" y="809625"/>
            <a:ext cx="5524500" cy="5737860"/>
          </a:xfrm>
          <a:prstGeom prst="rect">
            <a:avLst/>
          </a:prstGeom>
        </p:spPr>
      </p:pic>
      <p:sp>
        <p:nvSpPr>
          <p:cNvPr id="7" name="文本框 5"/>
          <p:cNvSpPr txBox="1"/>
          <p:nvPr/>
        </p:nvSpPr>
        <p:spPr>
          <a:xfrm>
            <a:off x="331865" y="114248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659939" y="1017004"/>
            <a:ext cx="3742594" cy="1015663"/>
          </a:xfrm>
          <a:prstGeom prst="rect">
            <a:avLst/>
          </a:prstGeom>
        </p:spPr>
        <p:txBody>
          <a:bodyPr wrap="square">
            <a:spAutoFit/>
          </a:bodyPr>
          <a:lstStyle/>
          <a:p>
            <a:pPr algn="just">
              <a:lnSpc>
                <a:spcPct val="125000"/>
              </a:lnSpc>
              <a:spcAft>
                <a:spcPts val="0"/>
              </a:spcAft>
            </a:pP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4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独木桥问题 </a:t>
            </a:r>
            <a:endParaRPr lang="zh-CN" altLang="zh-CN" sz="24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矩形 4"/>
          <p:cNvSpPr/>
          <p:nvPr/>
        </p:nvSpPr>
        <p:spPr>
          <a:xfrm>
            <a:off x="350657" y="2446491"/>
            <a:ext cx="4572000" cy="2015936"/>
          </a:xfrm>
          <a:prstGeom prst="rect">
            <a:avLst/>
          </a:prstGeom>
        </p:spPr>
        <p:txBody>
          <a:bodyPr>
            <a:spAutoFit/>
          </a:bodyPr>
          <a:lstStyle/>
          <a:p>
            <a:pPr indent="266700" algn="just">
              <a:lnSpc>
                <a:spcPct val="125000"/>
              </a:lnSpc>
              <a:spcAft>
                <a:spcPts val="0"/>
              </a:spcAft>
              <a:tabLst>
                <a:tab pos="810260" algn="l"/>
              </a:tabLst>
            </a:pP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当行人需要经过一座独木桥时，同一方向的行人可连续过桥，每次只允许一个人过桥，当某一方有人过桥时，另一方向的行人必须等待；当某一方向无人过桥时，另一方向的行人可以过桥。</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3650" y="1626350"/>
            <a:ext cx="3302000" cy="4406900"/>
          </a:xfrm>
          <a:prstGeom prst="rect">
            <a:avLst/>
          </a:prstGeom>
        </p:spPr>
      </p:pic>
      <p:sp>
        <p:nvSpPr>
          <p:cNvPr id="7" name="文本框 5"/>
          <p:cNvSpPr txBox="1"/>
          <p:nvPr/>
        </p:nvSpPr>
        <p:spPr>
          <a:xfrm>
            <a:off x="350657" y="115129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659939" y="900584"/>
            <a:ext cx="3742594" cy="47705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独木桥问题 </a:t>
            </a:r>
            <a:endParaRPr lang="zh-CN" altLang="zh-CN" sz="20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1230247" y="1317812"/>
            <a:ext cx="6011165" cy="5540187"/>
          </a:xfrm>
          <a:prstGeom prst="rect">
            <a:avLst/>
          </a:prstGeom>
        </p:spPr>
      </p:pic>
      <p:sp>
        <p:nvSpPr>
          <p:cNvPr id="5" name="文本框 5"/>
          <p:cNvSpPr txBox="1"/>
          <p:nvPr/>
        </p:nvSpPr>
        <p:spPr>
          <a:xfrm>
            <a:off x="498574" y="102779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711171" y="1007140"/>
            <a:ext cx="7013551" cy="461665"/>
          </a:xfrm>
          <a:prstGeom prst="rect">
            <a:avLst/>
          </a:prstGeom>
          <a:noFill/>
          <a:ln w="9525">
            <a:noFill/>
            <a:miter lim="800000"/>
          </a:ln>
        </p:spPr>
        <p:txBody>
          <a:bodyPr wrap="square">
            <a:spAutoFit/>
          </a:bodyPr>
          <a:lstStyle/>
          <a:p>
            <a:pPr>
              <a:spcBef>
                <a:spcPct val="50000"/>
              </a:spcBef>
            </a:pPr>
            <a:r>
              <a:rPr lang="zh-CN" altLang="zh-CN" sz="2400" b="1" dirty="0">
                <a:solidFill>
                  <a:srgbClr val="6C0000"/>
                </a:solidFill>
              </a:rPr>
              <a:t>临界资源和临界区</a:t>
            </a:r>
            <a:endParaRPr lang="zh-CN" altLang="en-US" sz="24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endParaRPr lang="zh-CN" altLang="en-US" dirty="0">
              <a:latin typeface="华文楷体" panose="02010600040101010101" pitchFamily="2" charset="-122"/>
              <a:ea typeface="华文楷体" panose="02010600040101010101" pitchFamily="2" charset="-122"/>
            </a:endParaRPr>
          </a:p>
        </p:txBody>
      </p:sp>
      <p:sp>
        <p:nvSpPr>
          <p:cNvPr id="3" name="Text Box 3"/>
          <p:cNvSpPr txBox="1">
            <a:spLocks noChangeArrowheads="1"/>
          </p:cNvSpPr>
          <p:nvPr/>
        </p:nvSpPr>
        <p:spPr bwMode="auto">
          <a:xfrm>
            <a:off x="1193943" y="4148782"/>
            <a:ext cx="2076263" cy="1857506"/>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Process Observer</a:t>
            </a:r>
            <a:endPar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begin</a:t>
            </a:r>
            <a:endPar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 L1:observer a lorry;</a:t>
            </a:r>
            <a:endPar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count:=count+1;</a:t>
            </a:r>
            <a:endPar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err="1">
                <a:ln>
                  <a:noFill/>
                </a:ln>
                <a:effectLst/>
                <a:latin typeface="Times New Roman" panose="02020603050405020304" pitchFamily="18" charset="0"/>
                <a:ea typeface="等线" panose="02010600030101010101" pitchFamily="2" charset="-122"/>
                <a:cs typeface="Times New Roman" panose="02020603050405020304" pitchFamily="18" charset="0"/>
              </a:rPr>
              <a:t>goto</a:t>
            </a: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 L1;</a:t>
            </a:r>
            <a:endPar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end;</a:t>
            </a:r>
            <a:endParaRPr kumimoji="0" lang="zh-CN" altLang="zh-CN"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 name="Text Box 2"/>
          <p:cNvSpPr txBox="1">
            <a:spLocks noChangeArrowheads="1"/>
          </p:cNvSpPr>
          <p:nvPr/>
        </p:nvSpPr>
        <p:spPr bwMode="auto">
          <a:xfrm>
            <a:off x="4379291" y="4100718"/>
            <a:ext cx="2121200" cy="185750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Process Reporter</a:t>
            </a:r>
            <a:endPar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begin</a:t>
            </a:r>
            <a:endPar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print count;</a:t>
            </a:r>
            <a:endPar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count:=0;</a:t>
            </a:r>
            <a:endPar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end;</a:t>
            </a:r>
            <a:endParaRPr kumimoji="0" lang="zh-CN" altLang="zh-CN"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矩形 5"/>
          <p:cNvSpPr/>
          <p:nvPr/>
        </p:nvSpPr>
        <p:spPr>
          <a:xfrm>
            <a:off x="582469" y="2460882"/>
            <a:ext cx="7916062" cy="1200329"/>
          </a:xfrm>
          <a:prstGeom prst="rect">
            <a:avLst/>
          </a:prstGeom>
        </p:spPr>
        <p:txBody>
          <a:bodyPr wrap="square">
            <a:spAutoFit/>
          </a:bodyPr>
          <a:lstStyle/>
          <a:p>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某交叉路口设置了一个车辆自动计数系统，该系统由观察者进程</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Observer</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和报告者进程</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Reporter</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组成。观察者能识别卡车，并对通过的卡车计数。</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Reporter</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进程定时将观察者的计数值打印输出，每次打印后把计数值清“</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”，再进行下一个时段的统计，这两个进程的并发执行可完成对每小时卡车流量的统计</a:t>
            </a:r>
            <a:r>
              <a:rPr lang="zh-CN" altLang="en-US"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1031372" y="1641764"/>
            <a:ext cx="6068675" cy="646331"/>
          </a:xfrm>
          <a:prstGeom prst="rect">
            <a:avLst/>
          </a:prstGeom>
          <a:solidFill>
            <a:schemeClr val="accent1">
              <a:lumMod val="20000"/>
              <a:lumOff val="80000"/>
            </a:schemeClr>
          </a:solidFill>
          <a:ln>
            <a:solidFill>
              <a:srgbClr val="C00000"/>
            </a:solidFill>
          </a:ln>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a:t>
            </a:r>
            <a:r>
              <a:rPr lang="zh-CN" altLang="zh-CN" b="1" dirty="0">
                <a:solidFill>
                  <a:srgbClr val="0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某段时间</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内</a:t>
            </a:r>
            <a:r>
              <a:rPr lang="zh-CN" altLang="zh-CN" b="1" dirty="0">
                <a:solidFill>
                  <a:srgbClr val="0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只允许一个进程使用</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的资源称为</a:t>
            </a:r>
            <a:r>
              <a:rPr lang="zh-CN" altLang="zh-CN" b="1"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临界资源</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，使用临界资源的那一部分程序称为程序的</a:t>
            </a:r>
            <a:r>
              <a:rPr lang="zh-CN"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临界区</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sp>
        <p:nvSpPr>
          <p:cNvPr id="8" name="椭圆 7"/>
          <p:cNvSpPr/>
          <p:nvPr/>
        </p:nvSpPr>
        <p:spPr>
          <a:xfrm>
            <a:off x="1177070" y="4956366"/>
            <a:ext cx="1846299" cy="3942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111481" y="4684925"/>
            <a:ext cx="1698985" cy="611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114704" y="3707684"/>
            <a:ext cx="1734257" cy="369332"/>
          </a:xfrm>
          <a:prstGeom prst="rect">
            <a:avLst/>
          </a:prstGeom>
          <a:noFill/>
        </p:spPr>
        <p:txBody>
          <a:bodyPr wrap="none" rtlCol="0">
            <a:spAutoFit/>
          </a:bodyPr>
          <a:lstStyle/>
          <a:p>
            <a:r>
              <a:rPr lang="en-US" altLang="zh-CN" b="1" dirty="0">
                <a:solidFill>
                  <a:srgbClr val="C00000"/>
                </a:solidFill>
              </a:rPr>
              <a:t>Count:</a:t>
            </a:r>
            <a:r>
              <a:rPr lang="zh-CN" altLang="en-US" b="1" dirty="0">
                <a:solidFill>
                  <a:srgbClr val="C00000"/>
                </a:solidFill>
              </a:rPr>
              <a:t>临界资源</a:t>
            </a:r>
            <a:endParaRPr lang="zh-CN" altLang="en-US" b="1" dirty="0">
              <a:solidFill>
                <a:srgbClr val="C00000"/>
              </a:solidFill>
            </a:endParaRPr>
          </a:p>
        </p:txBody>
      </p:sp>
      <p:sp>
        <p:nvSpPr>
          <p:cNvPr id="16" name="文本框 15"/>
          <p:cNvSpPr txBox="1"/>
          <p:nvPr/>
        </p:nvSpPr>
        <p:spPr>
          <a:xfrm>
            <a:off x="3340294" y="5903886"/>
            <a:ext cx="877163" cy="369332"/>
          </a:xfrm>
          <a:prstGeom prst="rect">
            <a:avLst/>
          </a:prstGeom>
          <a:noFill/>
        </p:spPr>
        <p:txBody>
          <a:bodyPr wrap="none" rtlCol="0">
            <a:spAutoFit/>
          </a:bodyPr>
          <a:lstStyle/>
          <a:p>
            <a:r>
              <a:rPr lang="zh-CN" altLang="en-US" b="1" dirty="0">
                <a:solidFill>
                  <a:srgbClr val="C00000"/>
                </a:solidFill>
              </a:rPr>
              <a:t>临界区</a:t>
            </a:r>
            <a:endParaRPr lang="zh-CN" altLang="en-US" b="1" dirty="0">
              <a:solidFill>
                <a:srgbClr val="C00000"/>
              </a:solidFill>
            </a:endParaRPr>
          </a:p>
        </p:txBody>
      </p:sp>
      <p:cxnSp>
        <p:nvCxnSpPr>
          <p:cNvPr id="18" name="直接箭头连接符 17"/>
          <p:cNvCxnSpPr/>
          <p:nvPr/>
        </p:nvCxnSpPr>
        <p:spPr>
          <a:xfrm flipH="1" flipV="1">
            <a:off x="2537404" y="5397492"/>
            <a:ext cx="894636" cy="47051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4065709" y="5303719"/>
            <a:ext cx="285985" cy="5642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587875" y="889917"/>
            <a:ext cx="3742594" cy="47705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取物问题 </a:t>
            </a:r>
            <a:endParaRPr lang="zh-CN" altLang="zh-CN" sz="20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矩形 1"/>
          <p:cNvSpPr/>
          <p:nvPr/>
        </p:nvSpPr>
        <p:spPr>
          <a:xfrm>
            <a:off x="337210" y="1356316"/>
            <a:ext cx="7986519" cy="3208571"/>
          </a:xfrm>
          <a:prstGeom prst="rect">
            <a:avLst/>
          </a:prstGeom>
        </p:spPr>
        <p:txBody>
          <a:bodyPr wrap="square">
            <a:spAutoFit/>
          </a:bodyPr>
          <a:lstStyle/>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饭桌上有一个碟子可以盛装水果，但是一次只能盛装一个水果。父亲一次向碟子上放上一个橘子，母亲一次向碟子放上一个苹果；女儿只吃苹果，儿子只吃橘子。</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在这个场景里，显然，碟子是一个临界资源。父亲，母亲，女儿，儿子可以看做是并发执行的四个进程，这四个进程的推进既需要实现互斥，同时也需要实现同步关系，仔细分析一下，这四个进程要满足以下几个条件：</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26670" indent="266700"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）父亲、母亲、儿子、女儿必须互斥地使用碟子。</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93370"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）只有当碟子里的水果被人取走时，父亲或母亲才能重新放入水果。</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93370"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）只有当碟子上有水果时，儿子或女儿才能取走自己喜欢的水果。</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966821" y="889901"/>
            <a:ext cx="5212469" cy="6069873"/>
          </a:xfrm>
          <a:prstGeom prst="rect">
            <a:avLst/>
          </a:prstGeom>
        </p:spPr>
      </p:pic>
      <p:sp>
        <p:nvSpPr>
          <p:cNvPr id="7" name="文本框 5"/>
          <p:cNvSpPr txBox="1"/>
          <p:nvPr/>
        </p:nvSpPr>
        <p:spPr>
          <a:xfrm>
            <a:off x="443443" y="103919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569118" y="413520"/>
            <a:ext cx="2367029" cy="370501"/>
          </a:xfrm>
        </p:spPr>
        <p:txBody>
          <a:bodyPr/>
          <a:lstStyle/>
          <a:p>
            <a:r>
              <a:rPr lang="zh-CN" altLang="en-US" dirty="0">
                <a:solidFill>
                  <a:srgbClr val="FFFF00"/>
                </a:solidFill>
                <a:latin typeface="方正粗黑宋简体" panose="02000000000000000000" pitchFamily="2" charset="-122"/>
                <a:ea typeface="方正粗黑宋简体" panose="02000000000000000000" pitchFamily="2" charset="-122"/>
              </a:rPr>
              <a:t>思考题</a:t>
            </a:r>
            <a:endParaRPr lang="zh-CN" altLang="en-US" dirty="0">
              <a:solidFill>
                <a:srgbClr val="FFFF00"/>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019263" y="1237691"/>
            <a:ext cx="6572774" cy="1477328"/>
          </a:xfrm>
          <a:prstGeom prst="rect">
            <a:avLst/>
          </a:prstGeom>
          <a:noFill/>
        </p:spPr>
        <p:txBody>
          <a:bodyPr wrap="square">
            <a:spAutoFit/>
          </a:bodyPr>
          <a:lstStyle/>
          <a:p>
            <a:r>
              <a:rPr lang="en-US" altLang="zh-CN" dirty="0">
                <a:latin typeface="楷体" panose="02010609060101010101" pitchFamily="49" charset="-122"/>
                <a:ea typeface="楷体" panose="02010609060101010101" pitchFamily="49" charset="-122"/>
              </a:rPr>
              <a:t>    </a:t>
            </a:r>
            <a:r>
              <a:rPr lang="zh-CN" altLang="en-US" dirty="0">
                <a:effectLst/>
                <a:latin typeface="楷体" panose="02010609060101010101" pitchFamily="49" charset="-122"/>
                <a:ea typeface="楷体" panose="02010609060101010101" pitchFamily="49" charset="-122"/>
              </a:rPr>
              <a:t>现有四个进程</a:t>
            </a:r>
            <a:r>
              <a:rPr lang="en-US" altLang="zh-CN" dirty="0">
                <a:effectLst/>
                <a:latin typeface="楷体" panose="02010609060101010101" pitchFamily="49" charset="-122"/>
                <a:ea typeface="楷体" panose="02010609060101010101" pitchFamily="49" charset="-122"/>
              </a:rPr>
              <a:t>W1</a:t>
            </a:r>
            <a:r>
              <a:rPr lang="zh-CN" altLang="en-US" dirty="0">
                <a:effectLst/>
                <a:latin typeface="楷体" panose="02010609060101010101" pitchFamily="49" charset="-122"/>
                <a:ea typeface="楷体" panose="02010609060101010101" pitchFamily="49" charset="-122"/>
              </a:rPr>
              <a:t>、</a:t>
            </a:r>
            <a:r>
              <a:rPr lang="en-US" altLang="zh-CN" dirty="0">
                <a:effectLst/>
                <a:latin typeface="楷体" panose="02010609060101010101" pitchFamily="49" charset="-122"/>
                <a:ea typeface="楷体" panose="02010609060101010101" pitchFamily="49" charset="-122"/>
              </a:rPr>
              <a:t>W2 </a:t>
            </a:r>
            <a:r>
              <a:rPr lang="zh-CN" altLang="en-US" dirty="0">
                <a:effectLst/>
                <a:latin typeface="楷体" panose="02010609060101010101" pitchFamily="49" charset="-122"/>
                <a:ea typeface="楷体" panose="02010609060101010101" pitchFamily="49" charset="-122"/>
              </a:rPr>
              <a:t>、</a:t>
            </a:r>
            <a:r>
              <a:rPr lang="en-US" altLang="zh-CN" dirty="0">
                <a:effectLst/>
                <a:latin typeface="楷体" panose="02010609060101010101" pitchFamily="49" charset="-122"/>
                <a:ea typeface="楷体" panose="02010609060101010101" pitchFamily="49" charset="-122"/>
              </a:rPr>
              <a:t>P1</a:t>
            </a:r>
            <a:r>
              <a:rPr lang="zh-CN" altLang="en-US" dirty="0">
                <a:effectLst/>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P</a:t>
            </a:r>
            <a:r>
              <a:rPr lang="en-US" altLang="zh-CN" dirty="0">
                <a:effectLst/>
                <a:latin typeface="楷体" panose="02010609060101010101" pitchFamily="49" charset="-122"/>
                <a:ea typeface="楷体" panose="02010609060101010101" pitchFamily="49" charset="-122"/>
              </a:rPr>
              <a:t>2</a:t>
            </a:r>
            <a:r>
              <a:rPr lang="zh-CN" altLang="en-US" dirty="0">
                <a:effectLst/>
                <a:latin typeface="楷体" panose="02010609060101010101" pitchFamily="49" charset="-122"/>
                <a:ea typeface="楷体" panose="02010609060101010101" pitchFamily="49" charset="-122"/>
              </a:rPr>
              <a:t>，它们共享可以存放一个数的缓冲器</a:t>
            </a:r>
            <a:r>
              <a:rPr lang="en-US" altLang="zh-CN" dirty="0">
                <a:effectLst/>
                <a:latin typeface="楷体" panose="02010609060101010101" pitchFamily="49" charset="-122"/>
                <a:ea typeface="楷体" panose="02010609060101010101" pitchFamily="49" charset="-122"/>
              </a:rPr>
              <a:t>B</a:t>
            </a:r>
            <a:r>
              <a:rPr lang="zh-CN" altLang="en-US" dirty="0">
                <a:effectLst/>
                <a:latin typeface="楷体" panose="02010609060101010101" pitchFamily="49" charset="-122"/>
                <a:ea typeface="楷体" panose="02010609060101010101" pitchFamily="49" charset="-122"/>
              </a:rPr>
              <a:t>。进程</a:t>
            </a:r>
            <a:r>
              <a:rPr lang="en-US" altLang="zh-CN" dirty="0">
                <a:effectLst/>
                <a:latin typeface="楷体" panose="02010609060101010101" pitchFamily="49" charset="-122"/>
                <a:ea typeface="楷体" panose="02010609060101010101" pitchFamily="49" charset="-122"/>
              </a:rPr>
              <a:t>W1</a:t>
            </a:r>
            <a:r>
              <a:rPr lang="zh-CN" altLang="en-US" dirty="0">
                <a:effectLst/>
                <a:latin typeface="楷体" panose="02010609060101010101" pitchFamily="49" charset="-122"/>
                <a:ea typeface="楷体" panose="02010609060101010101" pitchFamily="49" charset="-122"/>
              </a:rPr>
              <a:t>每次把来自键盘的一个数存入缓冲器</a:t>
            </a:r>
            <a:r>
              <a:rPr lang="en-US" altLang="zh-CN" dirty="0">
                <a:effectLst/>
                <a:latin typeface="楷体" panose="02010609060101010101" pitchFamily="49" charset="-122"/>
                <a:ea typeface="楷体" panose="02010609060101010101" pitchFamily="49" charset="-122"/>
              </a:rPr>
              <a:t>B</a:t>
            </a:r>
            <a:r>
              <a:rPr lang="zh-CN" altLang="en-US" dirty="0">
                <a:effectLst/>
                <a:latin typeface="楷体" panose="02010609060101010101" pitchFamily="49" charset="-122"/>
                <a:ea typeface="楷体" panose="02010609060101010101" pitchFamily="49" charset="-122"/>
              </a:rPr>
              <a:t>中，供进程</a:t>
            </a:r>
            <a:r>
              <a:rPr lang="en-US" altLang="zh-CN" dirty="0">
                <a:effectLst/>
                <a:latin typeface="楷体" panose="02010609060101010101" pitchFamily="49" charset="-122"/>
                <a:ea typeface="楷体" panose="02010609060101010101" pitchFamily="49" charset="-122"/>
              </a:rPr>
              <a:t>P1</a:t>
            </a:r>
            <a:r>
              <a:rPr lang="zh-CN" altLang="en-US" dirty="0">
                <a:effectLst/>
                <a:latin typeface="楷体" panose="02010609060101010101" pitchFamily="49" charset="-122"/>
                <a:ea typeface="楷体" panose="02010609060101010101" pitchFamily="49" charset="-122"/>
              </a:rPr>
              <a:t>打印输出；进程</a:t>
            </a:r>
            <a:r>
              <a:rPr lang="en-US" altLang="zh-CN" dirty="0">
                <a:effectLst/>
                <a:latin typeface="楷体" panose="02010609060101010101" pitchFamily="49" charset="-122"/>
                <a:ea typeface="楷体" panose="02010609060101010101" pitchFamily="49" charset="-122"/>
              </a:rPr>
              <a:t>W2</a:t>
            </a:r>
            <a:r>
              <a:rPr lang="zh-CN" altLang="en-US" dirty="0">
                <a:effectLst/>
                <a:latin typeface="楷体" panose="02010609060101010101" pitchFamily="49" charset="-122"/>
                <a:ea typeface="楷体" panose="02010609060101010101" pitchFamily="49" charset="-122"/>
              </a:rPr>
              <a:t>每次从磁盘上读一个数存放到缓冲器</a:t>
            </a:r>
            <a:r>
              <a:rPr lang="en-US" altLang="zh-CN" dirty="0">
                <a:effectLst/>
                <a:latin typeface="楷体" panose="02010609060101010101" pitchFamily="49" charset="-122"/>
                <a:ea typeface="楷体" panose="02010609060101010101" pitchFamily="49" charset="-122"/>
              </a:rPr>
              <a:t>B</a:t>
            </a:r>
            <a:r>
              <a:rPr lang="zh-CN" altLang="en-US" dirty="0">
                <a:effectLst/>
                <a:latin typeface="楷体" panose="02010609060101010101" pitchFamily="49" charset="-122"/>
                <a:ea typeface="楷体" panose="02010609060101010101" pitchFamily="49" charset="-122"/>
              </a:rPr>
              <a:t>中，供进程</a:t>
            </a:r>
            <a:r>
              <a:rPr lang="en-US" altLang="zh-CN" dirty="0">
                <a:effectLst/>
                <a:latin typeface="楷体" panose="02010609060101010101" pitchFamily="49" charset="-122"/>
                <a:ea typeface="楷体" panose="02010609060101010101" pitchFamily="49" charset="-122"/>
              </a:rPr>
              <a:t>P2</a:t>
            </a:r>
            <a:r>
              <a:rPr lang="zh-CN" altLang="en-US" dirty="0">
                <a:effectLst/>
                <a:latin typeface="楷体" panose="02010609060101010101" pitchFamily="49" charset="-122"/>
                <a:ea typeface="楷体" panose="02010609060101010101" pitchFamily="49" charset="-122"/>
              </a:rPr>
              <a:t>打印输出。为防止数据的丢失和重复打印，问怎样用信号量操作来协调这四个进程的并发执行。</a:t>
            </a:r>
            <a:endParaRPr lang="zh-CN" altLang="en-US" dirty="0">
              <a:latin typeface="楷体" panose="02010609060101010101" pitchFamily="49" charset="-122"/>
              <a:ea typeface="楷体" panose="02010609060101010101" pitchFamily="49" charset="-122"/>
            </a:endParaRPr>
          </a:p>
        </p:txBody>
      </p:sp>
      <p:sp>
        <p:nvSpPr>
          <p:cNvPr id="6" name="矩形: 圆角 5"/>
          <p:cNvSpPr/>
          <p:nvPr/>
        </p:nvSpPr>
        <p:spPr>
          <a:xfrm>
            <a:off x="3372374" y="3598877"/>
            <a:ext cx="2533476" cy="1015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BUFFER</a:t>
            </a:r>
            <a:endParaRPr lang="zh-CN" altLang="en-US" dirty="0"/>
          </a:p>
        </p:txBody>
      </p:sp>
      <p:cxnSp>
        <p:nvCxnSpPr>
          <p:cNvPr id="8" name="直接箭头连接符 7"/>
          <p:cNvCxnSpPr/>
          <p:nvPr/>
        </p:nvCxnSpPr>
        <p:spPr>
          <a:xfrm>
            <a:off x="2046914" y="3238150"/>
            <a:ext cx="1325460" cy="5788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2583809" y="3259123"/>
            <a:ext cx="506870" cy="369332"/>
          </a:xfrm>
          <a:prstGeom prst="rect">
            <a:avLst/>
          </a:prstGeom>
          <a:noFill/>
        </p:spPr>
        <p:txBody>
          <a:bodyPr wrap="none" rtlCol="0">
            <a:spAutoFit/>
          </a:bodyPr>
          <a:lstStyle/>
          <a:p>
            <a:r>
              <a:rPr lang="en-US" altLang="zh-CN" dirty="0"/>
              <a:t>W1</a:t>
            </a:r>
            <a:endParaRPr lang="zh-CN" altLang="en-US" dirty="0"/>
          </a:p>
        </p:txBody>
      </p:sp>
      <p:cxnSp>
        <p:nvCxnSpPr>
          <p:cNvPr id="10" name="直接箭头连接符 9"/>
          <p:cNvCxnSpPr/>
          <p:nvPr/>
        </p:nvCxnSpPr>
        <p:spPr>
          <a:xfrm flipV="1">
            <a:off x="2046914" y="4496716"/>
            <a:ext cx="1325460" cy="553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2663959" y="4315172"/>
            <a:ext cx="506870" cy="369332"/>
          </a:xfrm>
          <a:prstGeom prst="rect">
            <a:avLst/>
          </a:prstGeom>
          <a:noFill/>
        </p:spPr>
        <p:txBody>
          <a:bodyPr wrap="none" rtlCol="0">
            <a:spAutoFit/>
          </a:bodyPr>
          <a:lstStyle/>
          <a:p>
            <a:r>
              <a:rPr lang="en-US" altLang="zh-CN" dirty="0"/>
              <a:t>W2</a:t>
            </a:r>
            <a:endParaRPr lang="zh-CN" altLang="en-US" dirty="0"/>
          </a:p>
        </p:txBody>
      </p:sp>
      <p:cxnSp>
        <p:nvCxnSpPr>
          <p:cNvPr id="14" name="直接箭头连接符 13"/>
          <p:cNvCxnSpPr/>
          <p:nvPr/>
        </p:nvCxnSpPr>
        <p:spPr>
          <a:xfrm flipV="1">
            <a:off x="5905850" y="3238150"/>
            <a:ext cx="939567" cy="5201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5840975" y="3236535"/>
            <a:ext cx="420308" cy="369332"/>
          </a:xfrm>
          <a:prstGeom prst="rect">
            <a:avLst/>
          </a:prstGeom>
          <a:noFill/>
        </p:spPr>
        <p:txBody>
          <a:bodyPr wrap="none" rtlCol="0">
            <a:spAutoFit/>
          </a:bodyPr>
          <a:lstStyle/>
          <a:p>
            <a:r>
              <a:rPr lang="en-US" altLang="zh-CN" dirty="0"/>
              <a:t>P1</a:t>
            </a:r>
            <a:endParaRPr lang="zh-CN" altLang="en-US" dirty="0"/>
          </a:p>
        </p:txBody>
      </p:sp>
      <p:cxnSp>
        <p:nvCxnSpPr>
          <p:cNvPr id="16" name="直接箭头连接符 15"/>
          <p:cNvCxnSpPr/>
          <p:nvPr/>
        </p:nvCxnSpPr>
        <p:spPr>
          <a:xfrm>
            <a:off x="5905850" y="4489725"/>
            <a:ext cx="1015067" cy="48494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5993375" y="4244613"/>
            <a:ext cx="420308" cy="369332"/>
          </a:xfrm>
          <a:prstGeom prst="rect">
            <a:avLst/>
          </a:prstGeom>
          <a:noFill/>
        </p:spPr>
        <p:txBody>
          <a:bodyPr wrap="none" rtlCol="0">
            <a:spAutoFit/>
          </a:bodyPr>
          <a:lstStyle/>
          <a:p>
            <a:r>
              <a:rPr lang="en-US" altLang="zh-CN" dirty="0"/>
              <a:t>P2</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6000" y="452572"/>
            <a:ext cx="4572000" cy="1323439"/>
          </a:xfrm>
          <a:prstGeom prst="rect">
            <a:avLst/>
          </a:prstGeom>
          <a:noFill/>
        </p:spPr>
        <p:txBody>
          <a:bodyPr wrap="square">
            <a:spAutoFit/>
          </a:bodyPr>
          <a:lstStyle/>
          <a:p>
            <a:r>
              <a:rPr lang="en-US" altLang="zh-CN" sz="1600" b="1" dirty="0" err="1">
                <a:solidFill>
                  <a:srgbClr val="003A8F"/>
                </a:solidFill>
                <a:effectLst/>
                <a:latin typeface="楷体" panose="02010609060101010101" pitchFamily="49" charset="-122"/>
                <a:ea typeface="楷体" panose="02010609060101010101" pitchFamily="49" charset="-122"/>
              </a:rPr>
              <a:t>mutext</a:t>
            </a:r>
            <a:r>
              <a:rPr lang="zh-CN" altLang="en-US" sz="1600" b="1" dirty="0">
                <a:solidFill>
                  <a:srgbClr val="003A8F"/>
                </a:solidFill>
                <a:effectLst/>
                <a:latin typeface="楷体" panose="02010609060101010101" pitchFamily="49" charset="-122"/>
                <a:ea typeface="楷体" panose="02010609060101010101" pitchFamily="49" charset="-122"/>
              </a:rPr>
              <a:t>：互斥访问缓冲器</a:t>
            </a:r>
            <a:endParaRPr lang="zh-CN" altLang="en-US" sz="1600" b="1" dirty="0">
              <a:solidFill>
                <a:srgbClr val="003A8F"/>
              </a:solidFill>
              <a:latin typeface="楷体" panose="02010609060101010101" pitchFamily="49" charset="-122"/>
              <a:ea typeface="楷体" panose="02010609060101010101" pitchFamily="49" charset="-122"/>
            </a:endParaRPr>
          </a:p>
          <a:p>
            <a:r>
              <a:rPr lang="en-US" altLang="zh-CN" sz="1600" b="1" dirty="0">
                <a:solidFill>
                  <a:srgbClr val="003A8F"/>
                </a:solidFill>
                <a:effectLst/>
                <a:latin typeface="楷体" panose="02010609060101010101" pitchFamily="49" charset="-122"/>
                <a:ea typeface="楷体" panose="02010609060101010101" pitchFamily="49" charset="-122"/>
              </a:rPr>
              <a:t>S1</a:t>
            </a:r>
            <a:r>
              <a:rPr lang="zh-CN" altLang="en-US" sz="1600" b="1" dirty="0">
                <a:solidFill>
                  <a:srgbClr val="003A8F"/>
                </a:solidFill>
                <a:effectLst/>
                <a:latin typeface="楷体" panose="02010609060101010101" pitchFamily="49" charset="-122"/>
                <a:ea typeface="楷体" panose="02010609060101010101" pitchFamily="49" charset="-122"/>
              </a:rPr>
              <a:t>：是否可以供进程</a:t>
            </a:r>
            <a:r>
              <a:rPr lang="en-US" altLang="zh-CN" sz="1600" b="1" dirty="0">
                <a:solidFill>
                  <a:srgbClr val="003A8F"/>
                </a:solidFill>
                <a:effectLst/>
                <a:latin typeface="楷体" panose="02010609060101010101" pitchFamily="49" charset="-122"/>
                <a:ea typeface="楷体" panose="02010609060101010101" pitchFamily="49" charset="-122"/>
              </a:rPr>
              <a:t>P1</a:t>
            </a:r>
            <a:r>
              <a:rPr lang="zh-CN" altLang="en-US" sz="1600" b="1" dirty="0">
                <a:solidFill>
                  <a:srgbClr val="003A8F"/>
                </a:solidFill>
                <a:effectLst/>
                <a:latin typeface="楷体" panose="02010609060101010101" pitchFamily="49" charset="-122"/>
                <a:ea typeface="楷体" panose="02010609060101010101" pitchFamily="49" charset="-122"/>
              </a:rPr>
              <a:t>打印输出</a:t>
            </a:r>
            <a:endParaRPr lang="zh-CN" altLang="en-US" sz="1600" b="1" dirty="0">
              <a:solidFill>
                <a:srgbClr val="003A8F"/>
              </a:solidFill>
              <a:latin typeface="楷体" panose="02010609060101010101" pitchFamily="49" charset="-122"/>
              <a:ea typeface="楷体" panose="02010609060101010101" pitchFamily="49" charset="-122"/>
            </a:endParaRPr>
          </a:p>
          <a:p>
            <a:r>
              <a:rPr lang="en-US" altLang="zh-CN" sz="1600" b="1" dirty="0">
                <a:solidFill>
                  <a:srgbClr val="003A8F"/>
                </a:solidFill>
                <a:effectLst/>
                <a:latin typeface="楷体" panose="02010609060101010101" pitchFamily="49" charset="-122"/>
                <a:ea typeface="楷体" panose="02010609060101010101" pitchFamily="49" charset="-122"/>
              </a:rPr>
              <a:t>S2</a:t>
            </a:r>
            <a:r>
              <a:rPr lang="zh-CN" altLang="en-US" sz="1600" b="1" dirty="0">
                <a:solidFill>
                  <a:srgbClr val="003A8F"/>
                </a:solidFill>
                <a:effectLst/>
                <a:latin typeface="楷体" panose="02010609060101010101" pitchFamily="49" charset="-122"/>
                <a:ea typeface="楷体" panose="02010609060101010101" pitchFamily="49" charset="-122"/>
              </a:rPr>
              <a:t>：是否可以供进程</a:t>
            </a:r>
            <a:r>
              <a:rPr lang="en-US" altLang="zh-CN" sz="1600" b="1" dirty="0">
                <a:solidFill>
                  <a:srgbClr val="003A8F"/>
                </a:solidFill>
                <a:effectLst/>
                <a:latin typeface="楷体" panose="02010609060101010101" pitchFamily="49" charset="-122"/>
                <a:ea typeface="楷体" panose="02010609060101010101" pitchFamily="49" charset="-122"/>
              </a:rPr>
              <a:t>P2</a:t>
            </a:r>
            <a:r>
              <a:rPr lang="zh-CN" altLang="en-US" sz="1600" b="1" dirty="0">
                <a:solidFill>
                  <a:srgbClr val="003A8F"/>
                </a:solidFill>
                <a:effectLst/>
                <a:latin typeface="楷体" panose="02010609060101010101" pitchFamily="49" charset="-122"/>
                <a:ea typeface="楷体" panose="02010609060101010101" pitchFamily="49" charset="-122"/>
              </a:rPr>
              <a:t>打印输出</a:t>
            </a:r>
            <a:endParaRPr lang="zh-CN" altLang="en-US" sz="1600" b="1" dirty="0">
              <a:solidFill>
                <a:srgbClr val="003A8F"/>
              </a:solidFill>
              <a:latin typeface="楷体" panose="02010609060101010101" pitchFamily="49" charset="-122"/>
              <a:ea typeface="楷体" panose="02010609060101010101" pitchFamily="49" charset="-122"/>
            </a:endParaRPr>
          </a:p>
          <a:p>
            <a:r>
              <a:rPr lang="en-US" altLang="zh-CN" sz="1600" b="1" dirty="0">
                <a:solidFill>
                  <a:srgbClr val="003A8F"/>
                </a:solidFill>
                <a:effectLst/>
                <a:latin typeface="楷体" panose="02010609060101010101" pitchFamily="49" charset="-122"/>
                <a:ea typeface="楷体" panose="02010609060101010101" pitchFamily="49" charset="-122"/>
              </a:rPr>
              <a:t>semaphore </a:t>
            </a:r>
            <a:r>
              <a:rPr lang="en-US" altLang="zh-CN" sz="1600" b="1" dirty="0" err="1">
                <a:solidFill>
                  <a:srgbClr val="003A8F"/>
                </a:solidFill>
                <a:effectLst/>
                <a:latin typeface="楷体" panose="02010609060101010101" pitchFamily="49" charset="-122"/>
                <a:ea typeface="楷体" panose="02010609060101010101" pitchFamily="49" charset="-122"/>
              </a:rPr>
              <a:t>mutext</a:t>
            </a:r>
            <a:r>
              <a:rPr lang="en-US" altLang="zh-CN" sz="1600" b="1" dirty="0">
                <a:solidFill>
                  <a:srgbClr val="003A8F"/>
                </a:solidFill>
                <a:effectLst/>
                <a:latin typeface="楷体" panose="02010609060101010101" pitchFamily="49" charset="-122"/>
                <a:ea typeface="楷体" panose="02010609060101010101" pitchFamily="49" charset="-122"/>
              </a:rPr>
              <a:t>=1,S1=S2=0;</a:t>
            </a:r>
            <a:endParaRPr lang="en-US" altLang="zh-CN" sz="1600" b="1" dirty="0">
              <a:solidFill>
                <a:srgbClr val="003A8F"/>
              </a:solidFill>
              <a:latin typeface="楷体" panose="02010609060101010101" pitchFamily="49" charset="-122"/>
              <a:ea typeface="楷体" panose="02010609060101010101" pitchFamily="49" charset="-122"/>
            </a:endParaRPr>
          </a:p>
          <a:p>
            <a:r>
              <a:rPr lang="en-US" altLang="zh-CN" sz="1600" b="1" dirty="0">
                <a:solidFill>
                  <a:srgbClr val="003A8F"/>
                </a:solidFill>
                <a:effectLst/>
                <a:latin typeface="楷体" panose="02010609060101010101" pitchFamily="49" charset="-122"/>
                <a:ea typeface="楷体" panose="02010609060101010101" pitchFamily="49" charset="-122"/>
              </a:rPr>
              <a:t>buffer B;</a:t>
            </a:r>
            <a:endParaRPr lang="en-US" altLang="zh-CN" sz="1600" b="1" dirty="0">
              <a:solidFill>
                <a:srgbClr val="003A8F"/>
              </a:solidFill>
              <a:latin typeface="楷体" panose="02010609060101010101" pitchFamily="49" charset="-122"/>
              <a:ea typeface="楷体" panose="02010609060101010101" pitchFamily="49" charset="-122"/>
            </a:endParaRPr>
          </a:p>
        </p:txBody>
      </p:sp>
      <p:sp>
        <p:nvSpPr>
          <p:cNvPr id="5" name="文本框 4"/>
          <p:cNvSpPr txBox="1"/>
          <p:nvPr/>
        </p:nvSpPr>
        <p:spPr>
          <a:xfrm>
            <a:off x="339753" y="2540945"/>
            <a:ext cx="2059497" cy="2462213"/>
          </a:xfrm>
          <a:prstGeom prst="rect">
            <a:avLst/>
          </a:prstGeom>
          <a:noFill/>
          <a:ln>
            <a:solidFill>
              <a:schemeClr val="accent1"/>
            </a:solidFill>
          </a:ln>
        </p:spPr>
        <p:txBody>
          <a:bodyPr wrap="square">
            <a:spAutoFit/>
          </a:bodyPr>
          <a:lstStyle/>
          <a:p>
            <a:r>
              <a:rPr lang="en-US" altLang="zh-CN" sz="1400" dirty="0">
                <a:effectLst/>
                <a:latin typeface="楷体" panose="02010609060101010101" pitchFamily="49" charset="-122"/>
                <a:ea typeface="楷体" panose="02010609060101010101" pitchFamily="49" charset="-122"/>
              </a:rPr>
              <a:t>process W1</a:t>
            </a:r>
            <a:r>
              <a:rPr lang="zh-CN" altLang="en-US"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int x;</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while(1)</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zh-CN" altLang="en-US" sz="1400" dirty="0">
                <a:effectLst/>
                <a:latin typeface="楷体" panose="02010609060101010101" pitchFamily="49" charset="-122"/>
                <a:ea typeface="楷体" panose="02010609060101010101" pitchFamily="49" charset="-122"/>
              </a:rPr>
              <a:t>   接收来自键盘的数</a:t>
            </a:r>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x=</a:t>
            </a:r>
            <a:r>
              <a:rPr lang="zh-CN" altLang="en-US" sz="1400" dirty="0">
                <a:effectLst/>
                <a:latin typeface="楷体" panose="02010609060101010101" pitchFamily="49" charset="-122"/>
                <a:ea typeface="楷体" panose="02010609060101010101" pitchFamily="49" charset="-122"/>
              </a:rPr>
              <a:t>接收的数</a:t>
            </a:r>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wait(</a:t>
            </a:r>
            <a:r>
              <a:rPr lang="en-US" altLang="zh-CN" sz="1400" b="1" dirty="0" err="1">
                <a:solidFill>
                  <a:srgbClr val="003A8F"/>
                </a:solidFill>
                <a:effectLst/>
                <a:latin typeface="楷体" panose="02010609060101010101" pitchFamily="49" charset="-122"/>
                <a:ea typeface="楷体" panose="02010609060101010101" pitchFamily="49" charset="-122"/>
              </a:rPr>
              <a:t>mutext</a:t>
            </a:r>
            <a:r>
              <a:rPr lang="en-US" altLang="zh-CN"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B=x;</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signal(S1); </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p:txBody>
      </p:sp>
      <p:sp>
        <p:nvSpPr>
          <p:cNvPr id="7" name="文本框 6"/>
          <p:cNvSpPr txBox="1"/>
          <p:nvPr/>
        </p:nvSpPr>
        <p:spPr>
          <a:xfrm>
            <a:off x="2629949" y="2540944"/>
            <a:ext cx="1942051" cy="2462213"/>
          </a:xfrm>
          <a:prstGeom prst="rect">
            <a:avLst/>
          </a:prstGeom>
          <a:noFill/>
          <a:ln>
            <a:solidFill>
              <a:schemeClr val="accent1"/>
            </a:solidFill>
          </a:ln>
        </p:spPr>
        <p:txBody>
          <a:bodyPr wrap="square">
            <a:spAutoFit/>
          </a:bodyPr>
          <a:lstStyle/>
          <a:p>
            <a:r>
              <a:rPr lang="en-US" altLang="zh-CN" sz="1400" dirty="0">
                <a:effectLst/>
                <a:latin typeface="楷体" panose="02010609060101010101" pitchFamily="49" charset="-122"/>
                <a:ea typeface="楷体" panose="02010609060101010101" pitchFamily="49" charset="-122"/>
              </a:rPr>
              <a:t>process W2()</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int y;</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while(1)</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 </a:t>
            </a:r>
            <a:endParaRPr lang="en-US" altLang="zh-CN" sz="1400" dirty="0">
              <a:latin typeface="楷体" panose="02010609060101010101" pitchFamily="49" charset="-122"/>
              <a:ea typeface="楷体" panose="02010609060101010101" pitchFamily="49" charset="-122"/>
            </a:endParaRPr>
          </a:p>
          <a:p>
            <a:r>
              <a:rPr lang="zh-CN" altLang="en-US" sz="1400" dirty="0">
                <a:effectLst/>
                <a:latin typeface="楷体" panose="02010609060101010101" pitchFamily="49" charset="-122"/>
                <a:ea typeface="楷体" panose="02010609060101010101" pitchFamily="49" charset="-122"/>
              </a:rPr>
              <a:t>   从磁盘上读一个数</a:t>
            </a:r>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y=</a:t>
            </a:r>
            <a:r>
              <a:rPr lang="zh-CN" altLang="en-US" sz="1400" dirty="0">
                <a:effectLst/>
                <a:latin typeface="楷体" panose="02010609060101010101" pitchFamily="49" charset="-122"/>
                <a:ea typeface="楷体" panose="02010609060101010101" pitchFamily="49" charset="-122"/>
              </a:rPr>
              <a:t>接收的数</a:t>
            </a:r>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wait(</a:t>
            </a:r>
            <a:r>
              <a:rPr lang="en-US" altLang="zh-CN" sz="1400" b="1" dirty="0" err="1">
                <a:solidFill>
                  <a:srgbClr val="003A8F"/>
                </a:solidFill>
                <a:effectLst/>
                <a:latin typeface="楷体" panose="02010609060101010101" pitchFamily="49" charset="-122"/>
                <a:ea typeface="楷体" panose="02010609060101010101" pitchFamily="49" charset="-122"/>
              </a:rPr>
              <a:t>mutext</a:t>
            </a:r>
            <a:r>
              <a:rPr lang="en-US" altLang="zh-CN"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B=y;</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signal(S2); </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p:txBody>
      </p:sp>
      <p:sp>
        <p:nvSpPr>
          <p:cNvPr id="9" name="文本框 8"/>
          <p:cNvSpPr txBox="1"/>
          <p:nvPr/>
        </p:nvSpPr>
        <p:spPr>
          <a:xfrm>
            <a:off x="4802699" y="2663187"/>
            <a:ext cx="1895910" cy="2246769"/>
          </a:xfrm>
          <a:prstGeom prst="rect">
            <a:avLst/>
          </a:prstGeom>
          <a:noFill/>
          <a:ln>
            <a:solidFill>
              <a:schemeClr val="accent1"/>
            </a:solidFill>
          </a:ln>
        </p:spPr>
        <p:txBody>
          <a:bodyPr wrap="square">
            <a:spAutoFit/>
          </a:bodyPr>
          <a:lstStyle/>
          <a:p>
            <a:r>
              <a:rPr lang="en-US" altLang="zh-CN" sz="1400" dirty="0">
                <a:effectLst/>
                <a:latin typeface="楷体" panose="02010609060101010101" pitchFamily="49" charset="-122"/>
                <a:ea typeface="楷体" panose="02010609060101010101" pitchFamily="49" charset="-122"/>
              </a:rPr>
              <a:t>process P1()</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int k;</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while(1)</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wait(</a:t>
            </a:r>
            <a:r>
              <a:rPr lang="en-US" altLang="zh-CN" sz="1400" dirty="0" err="1">
                <a:effectLst/>
                <a:latin typeface="楷体" panose="02010609060101010101" pitchFamily="49" charset="-122"/>
                <a:ea typeface="楷体" panose="02010609060101010101" pitchFamily="49" charset="-122"/>
              </a:rPr>
              <a:t>Sl</a:t>
            </a:r>
            <a:r>
              <a:rPr lang="en-US" altLang="zh-CN"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k=B;</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signal(</a:t>
            </a:r>
            <a:r>
              <a:rPr lang="en-US" altLang="zh-CN" sz="1400" b="1" dirty="0" err="1">
                <a:solidFill>
                  <a:srgbClr val="003A8F"/>
                </a:solidFill>
                <a:effectLst/>
                <a:latin typeface="楷体" panose="02010609060101010101" pitchFamily="49" charset="-122"/>
                <a:ea typeface="楷体" panose="02010609060101010101" pitchFamily="49" charset="-122"/>
              </a:rPr>
              <a:t>mutext</a:t>
            </a:r>
            <a:r>
              <a:rPr lang="en-US" altLang="zh-CN"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a:p>
            <a:r>
              <a:rPr lang="zh-CN" altLang="en-US" sz="1400" dirty="0">
                <a:effectLst/>
                <a:latin typeface="楷体" panose="02010609060101010101" pitchFamily="49" charset="-122"/>
                <a:ea typeface="楷体" panose="02010609060101010101" pitchFamily="49" charset="-122"/>
              </a:rPr>
              <a:t>   打印</a:t>
            </a:r>
            <a:r>
              <a:rPr lang="en-US" altLang="zh-CN" sz="1400" dirty="0">
                <a:effectLst/>
                <a:latin typeface="楷体" panose="02010609060101010101" pitchFamily="49" charset="-122"/>
                <a:ea typeface="楷体" panose="02010609060101010101" pitchFamily="49" charset="-122"/>
              </a:rPr>
              <a:t>k</a:t>
            </a:r>
            <a:r>
              <a:rPr lang="zh-CN" altLang="en-US" sz="1400" dirty="0">
                <a:effectLst/>
                <a:latin typeface="楷体" panose="02010609060101010101" pitchFamily="49" charset="-122"/>
                <a:ea typeface="楷体" panose="02010609060101010101" pitchFamily="49" charset="-122"/>
              </a:rPr>
              <a:t>中数</a:t>
            </a:r>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zh-CN" altLang="en-US" sz="1400" dirty="0">
              <a:latin typeface="楷体" panose="02010609060101010101" pitchFamily="49" charset="-122"/>
              <a:ea typeface="楷体" panose="02010609060101010101" pitchFamily="49" charset="-122"/>
            </a:endParaRPr>
          </a:p>
        </p:txBody>
      </p:sp>
      <p:sp>
        <p:nvSpPr>
          <p:cNvPr id="11" name="文本框 10"/>
          <p:cNvSpPr txBox="1"/>
          <p:nvPr/>
        </p:nvSpPr>
        <p:spPr>
          <a:xfrm>
            <a:off x="6929308" y="2663186"/>
            <a:ext cx="1874939" cy="2246769"/>
          </a:xfrm>
          <a:prstGeom prst="rect">
            <a:avLst/>
          </a:prstGeom>
          <a:noFill/>
          <a:ln>
            <a:solidFill>
              <a:schemeClr val="accent1"/>
            </a:solidFill>
          </a:ln>
        </p:spPr>
        <p:txBody>
          <a:bodyPr wrap="square">
            <a:spAutoFit/>
          </a:bodyPr>
          <a:lstStyle/>
          <a:p>
            <a:r>
              <a:rPr lang="en-US" altLang="zh-CN" sz="1400" dirty="0">
                <a:effectLst/>
                <a:latin typeface="楷体" panose="02010609060101010101" pitchFamily="49" charset="-122"/>
                <a:ea typeface="楷体" panose="02010609060101010101" pitchFamily="49" charset="-122"/>
              </a:rPr>
              <a:t>process P2()</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int j;</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while(1)</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wait(S2);</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j=B;</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signal(</a:t>
            </a:r>
            <a:r>
              <a:rPr lang="en-US" altLang="zh-CN" sz="1400" b="1" dirty="0" err="1">
                <a:solidFill>
                  <a:srgbClr val="003A8F"/>
                </a:solidFill>
                <a:effectLst/>
                <a:latin typeface="楷体" panose="02010609060101010101" pitchFamily="49" charset="-122"/>
                <a:ea typeface="楷体" panose="02010609060101010101" pitchFamily="49" charset="-122"/>
              </a:rPr>
              <a:t>mutext</a:t>
            </a:r>
            <a:r>
              <a:rPr lang="en-US" altLang="zh-CN"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a:p>
            <a:r>
              <a:rPr lang="zh-CN" altLang="en-US" sz="1400" dirty="0">
                <a:effectLst/>
                <a:latin typeface="楷体" panose="02010609060101010101" pitchFamily="49" charset="-122"/>
                <a:ea typeface="楷体" panose="02010609060101010101" pitchFamily="49" charset="-122"/>
              </a:rPr>
              <a:t>   打印</a:t>
            </a:r>
            <a:r>
              <a:rPr lang="en-US" altLang="zh-CN" sz="1400" dirty="0">
                <a:effectLst/>
                <a:latin typeface="楷体" panose="02010609060101010101" pitchFamily="49" charset="-122"/>
                <a:ea typeface="楷体" panose="02010609060101010101" pitchFamily="49" charset="-122"/>
              </a:rPr>
              <a:t>j</a:t>
            </a:r>
            <a:r>
              <a:rPr lang="zh-CN" altLang="en-US" sz="1400" dirty="0">
                <a:effectLst/>
                <a:latin typeface="楷体" panose="02010609060101010101" pitchFamily="49" charset="-122"/>
                <a:ea typeface="楷体" panose="02010609060101010101" pitchFamily="49" charset="-122"/>
              </a:rPr>
              <a:t>中数</a:t>
            </a:r>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569118" y="413520"/>
            <a:ext cx="2367029" cy="370501"/>
          </a:xfrm>
        </p:spPr>
        <p:txBody>
          <a:bodyPr/>
          <a:lstStyle/>
          <a:p>
            <a:r>
              <a:rPr lang="zh-CN" altLang="en-US" dirty="0">
                <a:solidFill>
                  <a:srgbClr val="FFFF00"/>
                </a:solidFill>
                <a:latin typeface="方正粗黑宋简体" panose="02000000000000000000" pitchFamily="2" charset="-122"/>
                <a:ea typeface="方正粗黑宋简体" panose="02000000000000000000" pitchFamily="2" charset="-122"/>
              </a:rPr>
              <a:t>思考题</a:t>
            </a:r>
            <a:endParaRPr lang="zh-CN" altLang="en-US" dirty="0">
              <a:solidFill>
                <a:srgbClr val="FFFF00"/>
              </a:solidFill>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019263" y="1237691"/>
            <a:ext cx="6572774" cy="1200329"/>
          </a:xfrm>
          <a:prstGeom prst="rect">
            <a:avLst/>
          </a:prstGeom>
          <a:noFill/>
        </p:spPr>
        <p:txBody>
          <a:bodyPr wrap="square">
            <a:spAutoFit/>
          </a:bodyPr>
          <a:lstStyle/>
          <a:p>
            <a:r>
              <a:rPr lang="en-US" altLang="zh-CN" dirty="0">
                <a:latin typeface="楷体" panose="02010609060101010101" pitchFamily="49" charset="-122"/>
                <a:ea typeface="楷体" panose="02010609060101010101" pitchFamily="49" charset="-122"/>
              </a:rPr>
              <a:t>    </a:t>
            </a:r>
            <a:r>
              <a:rPr lang="zh-CN" altLang="en-US" dirty="0">
                <a:effectLst/>
                <a:latin typeface="楷体" panose="02010609060101010101" pitchFamily="49" charset="-122"/>
                <a:ea typeface="楷体" panose="02010609060101010101" pitchFamily="49" charset="-122"/>
              </a:rPr>
              <a:t>现有三个进程</a:t>
            </a:r>
            <a:r>
              <a:rPr lang="en-US" altLang="zh-CN" dirty="0">
                <a:effectLst/>
                <a:latin typeface="楷体" panose="02010609060101010101" pitchFamily="49" charset="-122"/>
                <a:ea typeface="楷体" panose="02010609060101010101" pitchFamily="49" charset="-122"/>
              </a:rPr>
              <a:t>W</a:t>
            </a:r>
            <a:r>
              <a:rPr lang="zh-CN" altLang="en-US" dirty="0">
                <a:effectLst/>
                <a:latin typeface="楷体" panose="02010609060101010101" pitchFamily="49" charset="-122"/>
                <a:ea typeface="楷体" panose="02010609060101010101" pitchFamily="49" charset="-122"/>
              </a:rPr>
              <a:t>、</a:t>
            </a:r>
            <a:r>
              <a:rPr lang="en-US" altLang="zh-CN" dirty="0">
                <a:effectLst/>
                <a:latin typeface="楷体" panose="02010609060101010101" pitchFamily="49" charset="-122"/>
                <a:ea typeface="楷体" panose="02010609060101010101" pitchFamily="49" charset="-122"/>
              </a:rPr>
              <a:t>P1</a:t>
            </a:r>
            <a:r>
              <a:rPr lang="zh-CN" altLang="en-US" dirty="0">
                <a:effectLst/>
                <a:latin typeface="楷体" panose="02010609060101010101" pitchFamily="49" charset="-122"/>
                <a:ea typeface="楷体" panose="02010609060101010101" pitchFamily="49" charset="-122"/>
              </a:rPr>
              <a:t>、</a:t>
            </a:r>
            <a:r>
              <a:rPr lang="en-US" altLang="zh-CN" dirty="0">
                <a:effectLst/>
                <a:latin typeface="楷体" panose="02010609060101010101" pitchFamily="49" charset="-122"/>
                <a:ea typeface="楷体" panose="02010609060101010101" pitchFamily="49" charset="-122"/>
              </a:rPr>
              <a:t>P2</a:t>
            </a:r>
            <a:r>
              <a:rPr lang="zh-CN" altLang="en-US" dirty="0">
                <a:effectLst/>
                <a:latin typeface="楷体" panose="02010609060101010101" pitchFamily="49" charset="-122"/>
                <a:ea typeface="楷体" panose="02010609060101010101" pitchFamily="49" charset="-122"/>
              </a:rPr>
              <a:t>，它们共享可以存放一个数的缓冲器</a:t>
            </a:r>
            <a:r>
              <a:rPr lang="en-US" altLang="zh-CN" dirty="0">
                <a:effectLst/>
                <a:latin typeface="楷体" panose="02010609060101010101" pitchFamily="49" charset="-122"/>
                <a:ea typeface="楷体" panose="02010609060101010101" pitchFamily="49" charset="-122"/>
              </a:rPr>
              <a:t>B</a:t>
            </a:r>
            <a:r>
              <a:rPr lang="zh-CN" altLang="en-US" dirty="0">
                <a:effectLst/>
                <a:latin typeface="楷体" panose="02010609060101010101" pitchFamily="49" charset="-122"/>
                <a:ea typeface="楷体" panose="02010609060101010101" pitchFamily="49" charset="-122"/>
              </a:rPr>
              <a:t>。进程</a:t>
            </a:r>
            <a:r>
              <a:rPr lang="en-US" altLang="zh-CN" dirty="0">
                <a:latin typeface="楷体" panose="02010609060101010101" pitchFamily="49" charset="-122"/>
                <a:ea typeface="楷体" panose="02010609060101010101" pitchFamily="49" charset="-122"/>
              </a:rPr>
              <a:t>W</a:t>
            </a:r>
            <a:r>
              <a:rPr lang="zh-CN" altLang="en-US" dirty="0">
                <a:effectLst/>
                <a:latin typeface="楷体" panose="02010609060101010101" pitchFamily="49" charset="-122"/>
                <a:ea typeface="楷体" panose="02010609060101010101" pitchFamily="49" charset="-122"/>
              </a:rPr>
              <a:t>每次向缓冲区存入一个整数，如果该数是奇数，则进程</a:t>
            </a:r>
            <a:r>
              <a:rPr lang="en-US" altLang="zh-CN" dirty="0">
                <a:effectLst/>
                <a:latin typeface="楷体" panose="02010609060101010101" pitchFamily="49" charset="-122"/>
                <a:ea typeface="楷体" panose="02010609060101010101" pitchFamily="49" charset="-122"/>
              </a:rPr>
              <a:t>W1</a:t>
            </a:r>
            <a:r>
              <a:rPr lang="zh-CN" altLang="en-US" dirty="0">
                <a:effectLst/>
                <a:latin typeface="楷体" panose="02010609060101010101" pitchFamily="49" charset="-122"/>
                <a:ea typeface="楷体" panose="02010609060101010101" pitchFamily="49" charset="-122"/>
              </a:rPr>
              <a:t>打印输出；若整数是偶数，进程</a:t>
            </a:r>
            <a:r>
              <a:rPr lang="en-US" altLang="zh-CN" dirty="0">
                <a:effectLst/>
                <a:latin typeface="楷体" panose="02010609060101010101" pitchFamily="49" charset="-122"/>
                <a:ea typeface="楷体" panose="02010609060101010101" pitchFamily="49" charset="-122"/>
              </a:rPr>
              <a:t>W2</a:t>
            </a:r>
            <a:r>
              <a:rPr lang="zh-CN" altLang="en-US" dirty="0">
                <a:effectLst/>
                <a:latin typeface="楷体" panose="02010609060101010101" pitchFamily="49" charset="-122"/>
                <a:ea typeface="楷体" panose="02010609060101010101" pitchFamily="49" charset="-122"/>
              </a:rPr>
              <a:t>打印输出。使用信号量操作来协调这三个进程的并发执行。</a:t>
            </a:r>
            <a:endParaRPr lang="zh-CN" altLang="en-US" dirty="0">
              <a:latin typeface="楷体" panose="02010609060101010101" pitchFamily="49" charset="-122"/>
              <a:ea typeface="楷体" panose="02010609060101010101" pitchFamily="49" charset="-122"/>
            </a:endParaRPr>
          </a:p>
        </p:txBody>
      </p:sp>
      <p:sp>
        <p:nvSpPr>
          <p:cNvPr id="6" name="矩形: 圆角 5"/>
          <p:cNvSpPr/>
          <p:nvPr/>
        </p:nvSpPr>
        <p:spPr>
          <a:xfrm>
            <a:off x="3372374" y="3598877"/>
            <a:ext cx="2533476" cy="1015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BUFFER</a:t>
            </a:r>
            <a:endParaRPr lang="zh-CN" altLang="en-US" dirty="0"/>
          </a:p>
        </p:txBody>
      </p:sp>
      <p:cxnSp>
        <p:nvCxnSpPr>
          <p:cNvPr id="10" name="直接箭头连接符 9"/>
          <p:cNvCxnSpPr/>
          <p:nvPr/>
        </p:nvCxnSpPr>
        <p:spPr>
          <a:xfrm>
            <a:off x="2080470" y="3967885"/>
            <a:ext cx="12656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2432807" y="3605867"/>
            <a:ext cx="389850" cy="369332"/>
          </a:xfrm>
          <a:prstGeom prst="rect">
            <a:avLst/>
          </a:prstGeom>
          <a:noFill/>
        </p:spPr>
        <p:txBody>
          <a:bodyPr wrap="none" rtlCol="0">
            <a:spAutoFit/>
          </a:bodyPr>
          <a:lstStyle/>
          <a:p>
            <a:r>
              <a:rPr lang="en-US" altLang="zh-CN" dirty="0"/>
              <a:t>W</a:t>
            </a:r>
            <a:endParaRPr lang="zh-CN" altLang="en-US" dirty="0"/>
          </a:p>
        </p:txBody>
      </p:sp>
      <p:cxnSp>
        <p:nvCxnSpPr>
          <p:cNvPr id="14" name="直接箭头连接符 13"/>
          <p:cNvCxnSpPr/>
          <p:nvPr/>
        </p:nvCxnSpPr>
        <p:spPr>
          <a:xfrm flipV="1">
            <a:off x="5905850" y="3238150"/>
            <a:ext cx="939567" cy="5201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5840975" y="3236535"/>
            <a:ext cx="420308" cy="369332"/>
          </a:xfrm>
          <a:prstGeom prst="rect">
            <a:avLst/>
          </a:prstGeom>
          <a:noFill/>
        </p:spPr>
        <p:txBody>
          <a:bodyPr wrap="none" rtlCol="0">
            <a:spAutoFit/>
          </a:bodyPr>
          <a:lstStyle/>
          <a:p>
            <a:r>
              <a:rPr lang="en-US" altLang="zh-CN" dirty="0"/>
              <a:t>P1</a:t>
            </a:r>
            <a:endParaRPr lang="zh-CN" altLang="en-US" dirty="0"/>
          </a:p>
        </p:txBody>
      </p:sp>
      <p:cxnSp>
        <p:nvCxnSpPr>
          <p:cNvPr id="16" name="直接箭头连接符 15"/>
          <p:cNvCxnSpPr/>
          <p:nvPr/>
        </p:nvCxnSpPr>
        <p:spPr>
          <a:xfrm>
            <a:off x="5905850" y="4489725"/>
            <a:ext cx="1015067" cy="48494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5993375" y="4244613"/>
            <a:ext cx="420308" cy="369332"/>
          </a:xfrm>
          <a:prstGeom prst="rect">
            <a:avLst/>
          </a:prstGeom>
          <a:noFill/>
        </p:spPr>
        <p:txBody>
          <a:bodyPr wrap="none" rtlCol="0">
            <a:spAutoFit/>
          </a:bodyPr>
          <a:lstStyle/>
          <a:p>
            <a:r>
              <a:rPr lang="en-US" altLang="zh-CN" dirty="0"/>
              <a:t>P2</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6000" y="452572"/>
            <a:ext cx="4572000" cy="1323439"/>
          </a:xfrm>
          <a:prstGeom prst="rect">
            <a:avLst/>
          </a:prstGeom>
          <a:noFill/>
        </p:spPr>
        <p:txBody>
          <a:bodyPr wrap="square">
            <a:spAutoFit/>
          </a:bodyPr>
          <a:lstStyle/>
          <a:p>
            <a:r>
              <a:rPr lang="en-US" altLang="zh-CN" sz="1600" b="1" dirty="0" err="1">
                <a:solidFill>
                  <a:srgbClr val="003A8F"/>
                </a:solidFill>
                <a:effectLst/>
                <a:latin typeface="楷体" panose="02010609060101010101" pitchFamily="49" charset="-122"/>
                <a:ea typeface="楷体" panose="02010609060101010101" pitchFamily="49" charset="-122"/>
              </a:rPr>
              <a:t>mutext</a:t>
            </a:r>
            <a:r>
              <a:rPr lang="zh-CN" altLang="en-US" sz="1600" b="1" dirty="0">
                <a:solidFill>
                  <a:srgbClr val="003A8F"/>
                </a:solidFill>
                <a:effectLst/>
                <a:latin typeface="楷体" panose="02010609060101010101" pitchFamily="49" charset="-122"/>
                <a:ea typeface="楷体" panose="02010609060101010101" pitchFamily="49" charset="-122"/>
              </a:rPr>
              <a:t>：互斥访问缓冲器</a:t>
            </a:r>
            <a:endParaRPr lang="zh-CN" altLang="en-US" sz="1600" b="1" dirty="0">
              <a:solidFill>
                <a:srgbClr val="003A8F"/>
              </a:solidFill>
              <a:latin typeface="楷体" panose="02010609060101010101" pitchFamily="49" charset="-122"/>
              <a:ea typeface="楷体" panose="02010609060101010101" pitchFamily="49" charset="-122"/>
            </a:endParaRPr>
          </a:p>
          <a:p>
            <a:r>
              <a:rPr lang="en-US" altLang="zh-CN" sz="1600" b="1" dirty="0">
                <a:solidFill>
                  <a:srgbClr val="003A8F"/>
                </a:solidFill>
                <a:latin typeface="楷体" panose="02010609060101010101" pitchFamily="49" charset="-122"/>
                <a:ea typeface="楷体" panose="02010609060101010101" pitchFamily="49" charset="-122"/>
              </a:rPr>
              <a:t>odd</a:t>
            </a:r>
            <a:r>
              <a:rPr lang="zh-CN" altLang="en-US" sz="1600" b="1" dirty="0">
                <a:solidFill>
                  <a:srgbClr val="003A8F"/>
                </a:solidFill>
                <a:effectLst/>
                <a:latin typeface="楷体" panose="02010609060101010101" pitchFamily="49" charset="-122"/>
                <a:ea typeface="楷体" panose="02010609060101010101" pitchFamily="49" charset="-122"/>
              </a:rPr>
              <a:t>：</a:t>
            </a:r>
            <a:r>
              <a:rPr lang="zh-CN" altLang="en-US" sz="1600" b="1" dirty="0">
                <a:solidFill>
                  <a:srgbClr val="003A8F"/>
                </a:solidFill>
                <a:latin typeface="楷体" panose="02010609060101010101" pitchFamily="49" charset="-122"/>
                <a:ea typeface="楷体" panose="02010609060101010101" pitchFamily="49" charset="-122"/>
              </a:rPr>
              <a:t>代表奇数的信号量</a:t>
            </a:r>
            <a:endParaRPr lang="zh-CN" altLang="en-US" sz="1600" b="1" dirty="0">
              <a:solidFill>
                <a:srgbClr val="003A8F"/>
              </a:solidFill>
              <a:latin typeface="楷体" panose="02010609060101010101" pitchFamily="49" charset="-122"/>
              <a:ea typeface="楷体" panose="02010609060101010101" pitchFamily="49" charset="-122"/>
            </a:endParaRPr>
          </a:p>
          <a:p>
            <a:r>
              <a:rPr lang="en-US" altLang="zh-CN" sz="1600" b="1" dirty="0">
                <a:solidFill>
                  <a:srgbClr val="003A8F"/>
                </a:solidFill>
                <a:effectLst/>
                <a:latin typeface="楷体" panose="02010609060101010101" pitchFamily="49" charset="-122"/>
                <a:ea typeface="楷体" panose="02010609060101010101" pitchFamily="49" charset="-122"/>
              </a:rPr>
              <a:t>even</a:t>
            </a:r>
            <a:r>
              <a:rPr lang="zh-CN" altLang="en-US" sz="1600" b="1" dirty="0">
                <a:solidFill>
                  <a:srgbClr val="003A8F"/>
                </a:solidFill>
                <a:effectLst/>
                <a:latin typeface="楷体" panose="02010609060101010101" pitchFamily="49" charset="-122"/>
                <a:ea typeface="楷体" panose="02010609060101010101" pitchFamily="49" charset="-122"/>
              </a:rPr>
              <a:t>：代表偶数的信号量</a:t>
            </a:r>
            <a:endParaRPr lang="zh-CN" altLang="en-US" sz="1600" b="1" dirty="0">
              <a:solidFill>
                <a:srgbClr val="003A8F"/>
              </a:solidFill>
              <a:latin typeface="楷体" panose="02010609060101010101" pitchFamily="49" charset="-122"/>
              <a:ea typeface="楷体" panose="02010609060101010101" pitchFamily="49" charset="-122"/>
            </a:endParaRPr>
          </a:p>
          <a:p>
            <a:r>
              <a:rPr lang="en-US" altLang="zh-CN" sz="1600" b="1" dirty="0">
                <a:solidFill>
                  <a:srgbClr val="003A8F"/>
                </a:solidFill>
                <a:effectLst/>
                <a:latin typeface="楷体" panose="02010609060101010101" pitchFamily="49" charset="-122"/>
                <a:ea typeface="楷体" panose="02010609060101010101" pitchFamily="49" charset="-122"/>
              </a:rPr>
              <a:t>semaphore </a:t>
            </a:r>
            <a:r>
              <a:rPr lang="en-US" altLang="zh-CN" sz="1600" b="1" dirty="0" err="1">
                <a:solidFill>
                  <a:srgbClr val="003A8F"/>
                </a:solidFill>
                <a:effectLst/>
                <a:latin typeface="楷体" panose="02010609060101010101" pitchFamily="49" charset="-122"/>
                <a:ea typeface="楷体" panose="02010609060101010101" pitchFamily="49" charset="-122"/>
              </a:rPr>
              <a:t>mutext</a:t>
            </a:r>
            <a:r>
              <a:rPr lang="en-US" altLang="zh-CN" sz="1600" b="1" dirty="0">
                <a:solidFill>
                  <a:srgbClr val="003A8F"/>
                </a:solidFill>
                <a:effectLst/>
                <a:latin typeface="楷体" panose="02010609060101010101" pitchFamily="49" charset="-122"/>
                <a:ea typeface="楷体" panose="02010609060101010101" pitchFamily="49" charset="-122"/>
              </a:rPr>
              <a:t>=1,odd=even=0;</a:t>
            </a:r>
            <a:endParaRPr lang="en-US" altLang="zh-CN" sz="1600" b="1" dirty="0">
              <a:solidFill>
                <a:srgbClr val="003A8F"/>
              </a:solidFill>
              <a:latin typeface="楷体" panose="02010609060101010101" pitchFamily="49" charset="-122"/>
              <a:ea typeface="楷体" panose="02010609060101010101" pitchFamily="49" charset="-122"/>
            </a:endParaRPr>
          </a:p>
          <a:p>
            <a:r>
              <a:rPr lang="en-US" altLang="zh-CN" sz="1600" b="1" dirty="0">
                <a:solidFill>
                  <a:srgbClr val="003A8F"/>
                </a:solidFill>
                <a:effectLst/>
                <a:latin typeface="楷体" panose="02010609060101010101" pitchFamily="49" charset="-122"/>
                <a:ea typeface="楷体" panose="02010609060101010101" pitchFamily="49" charset="-122"/>
              </a:rPr>
              <a:t>buffer B;</a:t>
            </a:r>
            <a:endParaRPr lang="en-US" altLang="zh-CN" sz="1600" b="1" dirty="0">
              <a:solidFill>
                <a:srgbClr val="003A8F"/>
              </a:solidFill>
              <a:latin typeface="楷体" panose="02010609060101010101" pitchFamily="49" charset="-122"/>
              <a:ea typeface="楷体" panose="02010609060101010101" pitchFamily="49" charset="-122"/>
            </a:endParaRPr>
          </a:p>
        </p:txBody>
      </p:sp>
      <p:sp>
        <p:nvSpPr>
          <p:cNvPr id="5" name="文本框 4"/>
          <p:cNvSpPr txBox="1"/>
          <p:nvPr/>
        </p:nvSpPr>
        <p:spPr>
          <a:xfrm>
            <a:off x="1715548" y="2653878"/>
            <a:ext cx="2059497" cy="3108543"/>
          </a:xfrm>
          <a:prstGeom prst="rect">
            <a:avLst/>
          </a:prstGeom>
          <a:noFill/>
          <a:ln>
            <a:solidFill>
              <a:schemeClr val="accent1"/>
            </a:solidFill>
          </a:ln>
        </p:spPr>
        <p:txBody>
          <a:bodyPr wrap="square">
            <a:spAutoFit/>
          </a:bodyPr>
          <a:lstStyle/>
          <a:p>
            <a:r>
              <a:rPr lang="en-US" altLang="zh-CN" sz="1400" dirty="0">
                <a:effectLst/>
                <a:latin typeface="楷体" panose="02010609060101010101" pitchFamily="49" charset="-122"/>
                <a:ea typeface="楷体" panose="02010609060101010101" pitchFamily="49" charset="-122"/>
              </a:rPr>
              <a:t>process W</a:t>
            </a:r>
            <a:r>
              <a:rPr lang="zh-CN" altLang="en-US"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int x;</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while(1)</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zh-CN" altLang="en-US" sz="1400" dirty="0">
                <a:effectLst/>
                <a:latin typeface="楷体" panose="02010609060101010101" pitchFamily="49" charset="-122"/>
                <a:ea typeface="楷体" panose="02010609060101010101" pitchFamily="49" charset="-122"/>
              </a:rPr>
              <a:t>   接收来自键盘的数</a:t>
            </a:r>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x=</a:t>
            </a:r>
            <a:r>
              <a:rPr lang="zh-CN" altLang="en-US" sz="1400" dirty="0">
                <a:effectLst/>
                <a:latin typeface="楷体" panose="02010609060101010101" pitchFamily="49" charset="-122"/>
                <a:ea typeface="楷体" panose="02010609060101010101" pitchFamily="49" charset="-122"/>
              </a:rPr>
              <a:t>接收的数</a:t>
            </a:r>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wait(</a:t>
            </a:r>
            <a:r>
              <a:rPr lang="en-US" altLang="zh-CN" sz="1400" b="1" dirty="0" err="1">
                <a:solidFill>
                  <a:srgbClr val="003A8F"/>
                </a:solidFill>
                <a:effectLst/>
                <a:latin typeface="楷体" panose="02010609060101010101" pitchFamily="49" charset="-122"/>
                <a:ea typeface="楷体" panose="02010609060101010101" pitchFamily="49" charset="-122"/>
              </a:rPr>
              <a:t>mutext</a:t>
            </a:r>
            <a:r>
              <a:rPr lang="en-US" altLang="zh-CN"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B=x;</a:t>
            </a:r>
            <a:endParaRPr lang="en-US" altLang="zh-CN" sz="1400" dirty="0">
              <a:effectLst/>
              <a:latin typeface="楷体" panose="02010609060101010101" pitchFamily="49" charset="-122"/>
              <a:ea typeface="楷体" panose="02010609060101010101" pitchFamily="49" charset="-122"/>
            </a:endParaRPr>
          </a:p>
          <a:p>
            <a:r>
              <a:rPr lang="en-US" altLang="zh-CN" sz="1400" dirty="0">
                <a:latin typeface="楷体" panose="02010609060101010101" pitchFamily="49" charset="-122"/>
                <a:ea typeface="楷体" panose="02010609060101010101" pitchFamily="49" charset="-122"/>
              </a:rPr>
              <a:t>   if(x</a:t>
            </a:r>
            <a:r>
              <a:rPr lang="zh-CN" altLang="en-US" sz="1400" dirty="0">
                <a:latin typeface="楷体" panose="02010609060101010101" pitchFamily="49" charset="-122"/>
                <a:ea typeface="楷体" panose="02010609060101010101" pitchFamily="49" charset="-122"/>
              </a:rPr>
              <a:t>是奇数）</a:t>
            </a:r>
            <a:r>
              <a:rPr lang="en-US" altLang="zh-CN" sz="1400" dirty="0">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signal(odd);</a:t>
            </a:r>
            <a:endParaRPr lang="en-US" altLang="zh-CN" sz="1400" dirty="0">
              <a:effectLst/>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else</a:t>
            </a:r>
            <a:endParaRPr lang="en-US" altLang="zh-CN" sz="1400" dirty="0">
              <a:effectLst/>
              <a:latin typeface="楷体" panose="02010609060101010101" pitchFamily="49" charset="-122"/>
              <a:ea typeface="楷体" panose="02010609060101010101" pitchFamily="49" charset="-122"/>
            </a:endParaRPr>
          </a:p>
          <a:p>
            <a:r>
              <a:rPr lang="en-US" altLang="zh-CN" sz="1400" dirty="0">
                <a:latin typeface="楷体" panose="02010609060101010101" pitchFamily="49" charset="-122"/>
                <a:ea typeface="楷体" panose="02010609060101010101" pitchFamily="49" charset="-122"/>
              </a:rPr>
              <a:t>     signal(even);</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p:txBody>
      </p:sp>
      <p:sp>
        <p:nvSpPr>
          <p:cNvPr id="9" name="文本框 8"/>
          <p:cNvSpPr txBox="1"/>
          <p:nvPr/>
        </p:nvSpPr>
        <p:spPr>
          <a:xfrm>
            <a:off x="4198692" y="2914857"/>
            <a:ext cx="1895910" cy="2246769"/>
          </a:xfrm>
          <a:prstGeom prst="rect">
            <a:avLst/>
          </a:prstGeom>
          <a:noFill/>
          <a:ln>
            <a:solidFill>
              <a:schemeClr val="accent1"/>
            </a:solidFill>
          </a:ln>
        </p:spPr>
        <p:txBody>
          <a:bodyPr wrap="square">
            <a:spAutoFit/>
          </a:bodyPr>
          <a:lstStyle/>
          <a:p>
            <a:r>
              <a:rPr lang="en-US" altLang="zh-CN" sz="1400" dirty="0">
                <a:effectLst/>
                <a:latin typeface="楷体" panose="02010609060101010101" pitchFamily="49" charset="-122"/>
                <a:ea typeface="楷体" panose="02010609060101010101" pitchFamily="49" charset="-122"/>
              </a:rPr>
              <a:t>process P1()</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int k;</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while(1)</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wait(odd);</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k=B;</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signal(</a:t>
            </a:r>
            <a:r>
              <a:rPr lang="en-US" altLang="zh-CN" sz="1400" b="1" dirty="0" err="1">
                <a:solidFill>
                  <a:srgbClr val="003A8F"/>
                </a:solidFill>
                <a:effectLst/>
                <a:latin typeface="楷体" panose="02010609060101010101" pitchFamily="49" charset="-122"/>
                <a:ea typeface="楷体" panose="02010609060101010101" pitchFamily="49" charset="-122"/>
              </a:rPr>
              <a:t>mutext</a:t>
            </a:r>
            <a:r>
              <a:rPr lang="en-US" altLang="zh-CN"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a:p>
            <a:r>
              <a:rPr lang="zh-CN" altLang="en-US" sz="1400" dirty="0">
                <a:effectLst/>
                <a:latin typeface="楷体" panose="02010609060101010101" pitchFamily="49" charset="-122"/>
                <a:ea typeface="楷体" panose="02010609060101010101" pitchFamily="49" charset="-122"/>
              </a:rPr>
              <a:t>   打印</a:t>
            </a:r>
            <a:r>
              <a:rPr lang="en-US" altLang="zh-CN" sz="1400" dirty="0">
                <a:effectLst/>
                <a:latin typeface="楷体" panose="02010609060101010101" pitchFamily="49" charset="-122"/>
                <a:ea typeface="楷体" panose="02010609060101010101" pitchFamily="49" charset="-122"/>
              </a:rPr>
              <a:t>k</a:t>
            </a:r>
            <a:r>
              <a:rPr lang="zh-CN" altLang="en-US" sz="1400" dirty="0">
                <a:effectLst/>
                <a:latin typeface="楷体" panose="02010609060101010101" pitchFamily="49" charset="-122"/>
                <a:ea typeface="楷体" panose="02010609060101010101" pitchFamily="49" charset="-122"/>
              </a:rPr>
              <a:t>中数</a:t>
            </a:r>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zh-CN" altLang="en-US" sz="1400" dirty="0">
              <a:latin typeface="楷体" panose="02010609060101010101" pitchFamily="49" charset="-122"/>
              <a:ea typeface="楷体" panose="02010609060101010101" pitchFamily="49" charset="-122"/>
            </a:endParaRPr>
          </a:p>
        </p:txBody>
      </p:sp>
      <p:sp>
        <p:nvSpPr>
          <p:cNvPr id="11" name="文本框 10"/>
          <p:cNvSpPr txBox="1"/>
          <p:nvPr/>
        </p:nvSpPr>
        <p:spPr>
          <a:xfrm>
            <a:off x="6602137" y="2914856"/>
            <a:ext cx="1874939" cy="2246769"/>
          </a:xfrm>
          <a:prstGeom prst="rect">
            <a:avLst/>
          </a:prstGeom>
          <a:noFill/>
          <a:ln>
            <a:solidFill>
              <a:schemeClr val="accent1"/>
            </a:solidFill>
          </a:ln>
        </p:spPr>
        <p:txBody>
          <a:bodyPr wrap="square">
            <a:spAutoFit/>
          </a:bodyPr>
          <a:lstStyle/>
          <a:p>
            <a:r>
              <a:rPr lang="en-US" altLang="zh-CN" sz="1400" dirty="0">
                <a:effectLst/>
                <a:latin typeface="楷体" panose="02010609060101010101" pitchFamily="49" charset="-122"/>
                <a:ea typeface="楷体" panose="02010609060101010101" pitchFamily="49" charset="-122"/>
              </a:rPr>
              <a:t>process P2()</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int j;</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while(1)</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wait(even);</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j=B;</a:t>
            </a:r>
            <a:endParaRPr lang="en-US" altLang="zh-CN"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signal(</a:t>
            </a:r>
            <a:r>
              <a:rPr lang="en-US" altLang="zh-CN" sz="1400" b="1" dirty="0" err="1">
                <a:solidFill>
                  <a:srgbClr val="003A8F"/>
                </a:solidFill>
                <a:effectLst/>
                <a:latin typeface="楷体" panose="02010609060101010101" pitchFamily="49" charset="-122"/>
                <a:ea typeface="楷体" panose="02010609060101010101" pitchFamily="49" charset="-122"/>
              </a:rPr>
              <a:t>mutext</a:t>
            </a:r>
            <a:r>
              <a:rPr lang="en-US" altLang="zh-CN" sz="1400" dirty="0">
                <a:effectLst/>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a:p>
            <a:r>
              <a:rPr lang="zh-CN" altLang="en-US" sz="1400" dirty="0">
                <a:effectLst/>
                <a:latin typeface="楷体" panose="02010609060101010101" pitchFamily="49" charset="-122"/>
                <a:ea typeface="楷体" panose="02010609060101010101" pitchFamily="49" charset="-122"/>
              </a:rPr>
              <a:t>   打印</a:t>
            </a:r>
            <a:r>
              <a:rPr lang="en-US" altLang="zh-CN" sz="1400" dirty="0">
                <a:effectLst/>
                <a:latin typeface="楷体" panose="02010609060101010101" pitchFamily="49" charset="-122"/>
                <a:ea typeface="楷体" panose="02010609060101010101" pitchFamily="49" charset="-122"/>
              </a:rPr>
              <a:t>j</a:t>
            </a:r>
            <a:r>
              <a:rPr lang="zh-CN" altLang="en-US" sz="1400" dirty="0">
                <a:effectLst/>
                <a:latin typeface="楷体" panose="02010609060101010101" pitchFamily="49" charset="-122"/>
                <a:ea typeface="楷体" panose="02010609060101010101" pitchFamily="49" charset="-122"/>
              </a:rPr>
              <a:t>中数</a:t>
            </a:r>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   }</a:t>
            </a:r>
            <a:endParaRPr lang="zh-CN" altLang="en-US" sz="1400" dirty="0">
              <a:latin typeface="楷体" panose="02010609060101010101" pitchFamily="49" charset="-122"/>
              <a:ea typeface="楷体" panose="02010609060101010101" pitchFamily="49" charset="-122"/>
            </a:endParaRPr>
          </a:p>
          <a:p>
            <a:r>
              <a:rPr lang="en-US" altLang="zh-CN" sz="1400" dirty="0">
                <a:effectLst/>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659939" y="1270355"/>
            <a:ext cx="4428393" cy="47705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进程的前驱后继问题 </a:t>
            </a:r>
            <a:endParaRPr lang="zh-CN" altLang="zh-CN" sz="20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074459" y="823401"/>
            <a:ext cx="4424082" cy="2233942"/>
          </a:xfrm>
          <a:prstGeom prst="rect">
            <a:avLst/>
          </a:prstGeom>
        </p:spPr>
      </p:pic>
      <p:sp>
        <p:nvSpPr>
          <p:cNvPr id="7" name="矩形 6"/>
          <p:cNvSpPr/>
          <p:nvPr/>
        </p:nvSpPr>
        <p:spPr>
          <a:xfrm>
            <a:off x="504262" y="3278824"/>
            <a:ext cx="6407525" cy="3373809"/>
          </a:xfrm>
          <a:prstGeom prst="rect">
            <a:avLst/>
          </a:prstGeom>
          <a:solidFill>
            <a:schemeClr val="accent5">
              <a:lumMod val="20000"/>
              <a:lumOff val="80000"/>
            </a:schemeClr>
          </a:solidFill>
          <a:ln>
            <a:solidFill>
              <a:schemeClr val="accent1"/>
            </a:solidFill>
          </a:ln>
        </p:spPr>
        <p:txBody>
          <a:bodyPr wrap="square">
            <a:spAutoFit/>
          </a:bodyPr>
          <a:lstStyle/>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semaphore 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S1() { S1 execute; signal(s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S2() {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);S2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S3() {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);S3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S4()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);S4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S5() {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);S5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S6()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);S6 execute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5"/>
          <p:cNvSpPr txBox="1"/>
          <p:nvPr/>
        </p:nvSpPr>
        <p:spPr>
          <a:xfrm>
            <a:off x="504262" y="1409045"/>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49089" y="386958"/>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endParaRPr lang="zh-CN" altLang="zh-CN" sz="2000" dirty="0">
              <a:latin typeface="华文楷体" panose="02010600040101010101" pitchFamily="2" charset="-122"/>
              <a:ea typeface="华文楷体" panose="02010600040101010101" pitchFamily="2" charset="-122"/>
            </a:endParaRPr>
          </a:p>
          <a:p>
            <a:endParaRPr lang="zh-CN" altLang="en-US" sz="2000" dirty="0">
              <a:latin typeface="华文楷体" panose="02010600040101010101" pitchFamily="2" charset="-122"/>
              <a:ea typeface="华文楷体" panose="02010600040101010101" pitchFamily="2" charset="-122"/>
            </a:endParaRPr>
          </a:p>
        </p:txBody>
      </p:sp>
      <p:sp>
        <p:nvSpPr>
          <p:cNvPr id="4" name="矩形 3"/>
          <p:cNvSpPr/>
          <p:nvPr/>
        </p:nvSpPr>
        <p:spPr>
          <a:xfrm>
            <a:off x="443752" y="1056167"/>
            <a:ext cx="7100047" cy="1631216"/>
          </a:xfrm>
          <a:prstGeom prst="rect">
            <a:avLst/>
          </a:prstGeom>
        </p:spPr>
        <p:txBody>
          <a:bodyPr wrap="square">
            <a:spAutoFit/>
          </a:bodyPr>
          <a:lstStyle/>
          <a:p>
            <a:pPr indent="266700" algn="just">
              <a:lnSpc>
                <a:spcPct val="125000"/>
              </a:lnSpc>
              <a:spcAft>
                <a:spcPts val="0"/>
              </a:spcAft>
              <a:tabLst>
                <a:tab pos="810260" algn="l"/>
              </a:tabLst>
            </a:pPr>
            <a:r>
              <a:rPr lang="zh-CN" altLang="zh-CN" sz="2000" b="1" kern="100" dirty="0">
                <a:solidFill>
                  <a:srgbClr val="0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进程</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之间的</a:t>
            </a:r>
            <a:r>
              <a:rPr lang="zh-CN" altLang="zh-CN" sz="2000" b="1" kern="100" dirty="0">
                <a:solidFill>
                  <a:srgbClr val="0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高级通信机制</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可以大体分为以下几类：</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spcAft>
                <a:spcPts val="0"/>
              </a:spcAft>
              <a:buFont typeface="Wingdings" panose="05000000000000000000" pitchFamily="2" charset="2"/>
              <a:buChar char="u"/>
              <a:tabLst>
                <a:tab pos="810260" algn="l"/>
              </a:tabLst>
            </a:pPr>
            <a:r>
              <a:rPr lang="zh-CN" altLang="zh-CN" sz="2000" b="1" kern="100" dirty="0">
                <a:solidFill>
                  <a:srgbClr val="6C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共享内存</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方式</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spcAft>
                <a:spcPts val="0"/>
              </a:spcAft>
              <a:buFont typeface="Wingdings" panose="05000000000000000000" pitchFamily="2" charset="2"/>
              <a:buChar char="u"/>
              <a:tabLst>
                <a:tab pos="810260" algn="l"/>
              </a:tabLst>
            </a:pPr>
            <a:r>
              <a:rPr lang="zh-CN" altLang="zh-CN" sz="2000" b="1" kern="100" dirty="0">
                <a:solidFill>
                  <a:srgbClr val="6C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管道通信</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机制</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spcAft>
                <a:spcPts val="0"/>
              </a:spcAft>
              <a:buFont typeface="Wingdings" panose="05000000000000000000" pitchFamily="2" charset="2"/>
              <a:buChar char="u"/>
              <a:tabLst>
                <a:tab pos="810260" algn="l"/>
              </a:tabLst>
            </a:pPr>
            <a:r>
              <a:rPr lang="zh-CN" altLang="zh-CN" sz="2000" b="1" kern="100" dirty="0">
                <a:solidFill>
                  <a:srgbClr val="6C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消息传递</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通信</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矩形 4"/>
          <p:cNvSpPr/>
          <p:nvPr/>
        </p:nvSpPr>
        <p:spPr>
          <a:xfrm>
            <a:off x="667453" y="2930342"/>
            <a:ext cx="1569660" cy="438582"/>
          </a:xfrm>
          <a:prstGeom prst="rect">
            <a:avLst/>
          </a:prstGeom>
        </p:spPr>
        <p:txBody>
          <a:bodyPr wrap="none">
            <a:spAutoFit/>
          </a:bodyPr>
          <a:lstStyle/>
          <a:p>
            <a:pPr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共享内存方式</a:t>
            </a:r>
            <a:endParaRPr lang="zh-CN" altLang="zh-CN" sz="1400" b="1" kern="100" dirty="0">
              <a:solidFill>
                <a:srgbClr val="002C6C"/>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729752" y="2179525"/>
            <a:ext cx="4128247" cy="3244608"/>
          </a:xfrm>
          <a:prstGeom prst="rect">
            <a:avLst/>
          </a:prstGeom>
        </p:spPr>
      </p:pic>
      <p:sp>
        <p:nvSpPr>
          <p:cNvPr id="7" name="矩形 6"/>
          <p:cNvSpPr/>
          <p:nvPr/>
        </p:nvSpPr>
        <p:spPr>
          <a:xfrm>
            <a:off x="3697941" y="5045886"/>
            <a:ext cx="4572000" cy="369332"/>
          </a:xfrm>
          <a:prstGeom prst="rect">
            <a:avLst/>
          </a:prstGeom>
        </p:spPr>
        <p:txBody>
          <a:bodyPr>
            <a:spAutoFit/>
          </a:bodyPr>
          <a:lstStyle/>
          <a:p>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注意</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考虑</a:t>
            </a:r>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互斥</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问题</a:t>
            </a:r>
            <a:endParaRPr lang="zh-CN" altLang="en-US" b="1"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23900" y="522238"/>
            <a:ext cx="7696200" cy="1477328"/>
          </a:xfrm>
          <a:prstGeom prst="rect">
            <a:avLst/>
          </a:prstGeom>
          <a:noFill/>
        </p:spPr>
        <p:txBody>
          <a:bodyPr wrap="square">
            <a:spAutoFit/>
          </a:bodyPr>
          <a:lstStyle/>
          <a:p>
            <a:pPr algn="l"/>
            <a:r>
              <a:rPr lang="zh-CN" altLang="en-US" b="1" i="0" dirty="0">
                <a:solidFill>
                  <a:srgbClr val="4F4F4F"/>
                </a:solidFill>
                <a:effectLst/>
                <a:latin typeface="PingFang SC"/>
              </a:rPr>
              <a:t>共享内存的实现步骤：</a:t>
            </a:r>
            <a:br>
              <a:rPr lang="zh-CN" altLang="en-US" b="1" i="0" dirty="0">
                <a:solidFill>
                  <a:srgbClr val="4F4F4F"/>
                </a:solidFill>
                <a:effectLst/>
                <a:latin typeface="PingFang SC"/>
              </a:rPr>
            </a:br>
            <a:r>
              <a:rPr lang="en-US" altLang="zh-CN" b="1" i="0" dirty="0">
                <a:solidFill>
                  <a:srgbClr val="4F4F4F"/>
                </a:solidFill>
                <a:effectLst/>
                <a:latin typeface="PingFang SC"/>
              </a:rPr>
              <a:t>1.</a:t>
            </a:r>
            <a:r>
              <a:rPr lang="zh-CN" altLang="en-US" b="1" i="0" dirty="0">
                <a:solidFill>
                  <a:srgbClr val="4F4F4F"/>
                </a:solidFill>
                <a:effectLst/>
                <a:latin typeface="PingFang SC"/>
              </a:rPr>
              <a:t>创建共享内存区，通过</a:t>
            </a:r>
            <a:r>
              <a:rPr lang="en-US" altLang="zh-CN" b="1" i="0" dirty="0" err="1">
                <a:solidFill>
                  <a:srgbClr val="4F4F4F"/>
                </a:solidFill>
                <a:effectLst/>
                <a:latin typeface="PingFang SC"/>
              </a:rPr>
              <a:t>shmget</a:t>
            </a:r>
            <a:r>
              <a:rPr lang="zh-CN" altLang="en-US" b="1" i="0" dirty="0">
                <a:solidFill>
                  <a:srgbClr val="4F4F4F"/>
                </a:solidFill>
                <a:effectLst/>
                <a:latin typeface="PingFang SC"/>
              </a:rPr>
              <a:t>实现。在物理内存中开辟一块共享内存区。</a:t>
            </a:r>
            <a:br>
              <a:rPr lang="zh-CN" altLang="en-US" b="1" i="0" dirty="0">
                <a:solidFill>
                  <a:srgbClr val="4F4F4F"/>
                </a:solidFill>
                <a:effectLst/>
                <a:latin typeface="PingFang SC"/>
              </a:rPr>
            </a:br>
            <a:r>
              <a:rPr lang="en-US" altLang="zh-CN" b="1" i="0" dirty="0">
                <a:solidFill>
                  <a:srgbClr val="4F4F4F"/>
                </a:solidFill>
                <a:effectLst/>
                <a:latin typeface="PingFang SC"/>
              </a:rPr>
              <a:t>2.</a:t>
            </a:r>
            <a:r>
              <a:rPr lang="zh-CN" altLang="en-US" b="1" i="0" dirty="0">
                <a:solidFill>
                  <a:srgbClr val="4F4F4F"/>
                </a:solidFill>
                <a:effectLst/>
                <a:latin typeface="PingFang SC"/>
              </a:rPr>
              <a:t>把这块共享内存区挂接映射到两个进程的</a:t>
            </a:r>
            <a:r>
              <a:rPr lang="zh-CN" altLang="en-US" b="0" i="0" u="none" strike="noStrike" dirty="0">
                <a:solidFill>
                  <a:srgbClr val="FC5531"/>
                </a:solidFill>
                <a:effectLst/>
                <a:latin typeface="PingFang SC"/>
                <a:hlinkClick r:id="rId1"/>
              </a:rPr>
              <a:t>地址空间</a:t>
            </a:r>
            <a:r>
              <a:rPr lang="zh-CN" altLang="en-US" b="1" i="0" dirty="0">
                <a:solidFill>
                  <a:srgbClr val="4F4F4F"/>
                </a:solidFill>
                <a:effectLst/>
                <a:latin typeface="PingFang SC"/>
              </a:rPr>
              <a:t>上，通过</a:t>
            </a:r>
            <a:r>
              <a:rPr lang="en-US" altLang="zh-CN" b="1" i="0" dirty="0" err="1">
                <a:solidFill>
                  <a:srgbClr val="4F4F4F"/>
                </a:solidFill>
                <a:effectLst/>
                <a:latin typeface="PingFang SC"/>
              </a:rPr>
              <a:t>shmat</a:t>
            </a:r>
            <a:r>
              <a:rPr lang="zh-CN" altLang="en-US" b="1" i="0" dirty="0">
                <a:solidFill>
                  <a:srgbClr val="4F4F4F"/>
                </a:solidFill>
                <a:effectLst/>
                <a:latin typeface="PingFang SC"/>
              </a:rPr>
              <a:t>实现。</a:t>
            </a:r>
            <a:br>
              <a:rPr lang="zh-CN" altLang="en-US" b="1" i="0" dirty="0">
                <a:solidFill>
                  <a:srgbClr val="4F4F4F"/>
                </a:solidFill>
                <a:effectLst/>
                <a:latin typeface="PingFang SC"/>
              </a:rPr>
            </a:br>
            <a:r>
              <a:rPr lang="en-US" altLang="zh-CN" b="1" i="0" dirty="0">
                <a:solidFill>
                  <a:srgbClr val="4F4F4F"/>
                </a:solidFill>
                <a:effectLst/>
                <a:latin typeface="PingFang SC"/>
              </a:rPr>
              <a:t>3.</a:t>
            </a:r>
            <a:r>
              <a:rPr lang="zh-CN" altLang="en-US" b="1" i="0" dirty="0">
                <a:solidFill>
                  <a:srgbClr val="4F4F4F"/>
                </a:solidFill>
                <a:effectLst/>
                <a:latin typeface="PingFang SC"/>
              </a:rPr>
              <a:t>完成通信之后，撤销内存映射关系，通过</a:t>
            </a:r>
            <a:r>
              <a:rPr lang="en-US" altLang="zh-CN" b="1" i="0" dirty="0" err="1">
                <a:solidFill>
                  <a:srgbClr val="4F4F4F"/>
                </a:solidFill>
                <a:effectLst/>
                <a:latin typeface="PingFang SC"/>
              </a:rPr>
              <a:t>shmdt</a:t>
            </a:r>
            <a:r>
              <a:rPr lang="zh-CN" altLang="en-US" b="1" i="0" dirty="0">
                <a:solidFill>
                  <a:srgbClr val="4F4F4F"/>
                </a:solidFill>
                <a:effectLst/>
                <a:latin typeface="PingFang SC"/>
              </a:rPr>
              <a:t>进行脱离。</a:t>
            </a:r>
            <a:br>
              <a:rPr lang="zh-CN" altLang="en-US" b="1" i="0" dirty="0">
                <a:solidFill>
                  <a:srgbClr val="4F4F4F"/>
                </a:solidFill>
                <a:effectLst/>
                <a:latin typeface="PingFang SC"/>
              </a:rPr>
            </a:br>
            <a:r>
              <a:rPr lang="en-US" altLang="zh-CN" b="1" i="0" dirty="0">
                <a:solidFill>
                  <a:srgbClr val="4F4F4F"/>
                </a:solidFill>
                <a:effectLst/>
                <a:latin typeface="PingFang SC"/>
              </a:rPr>
              <a:t>4.</a:t>
            </a:r>
            <a:r>
              <a:rPr lang="zh-CN" altLang="en-US" b="1" i="0" dirty="0">
                <a:solidFill>
                  <a:srgbClr val="4F4F4F"/>
                </a:solidFill>
                <a:effectLst/>
                <a:latin typeface="PingFang SC"/>
              </a:rPr>
              <a:t>删除共享内存区，通过</a:t>
            </a:r>
            <a:r>
              <a:rPr lang="en-US" altLang="zh-CN" b="1" i="0" dirty="0" err="1">
                <a:solidFill>
                  <a:srgbClr val="4F4F4F"/>
                </a:solidFill>
                <a:effectLst/>
                <a:latin typeface="PingFang SC"/>
              </a:rPr>
              <a:t>shmctl</a:t>
            </a:r>
            <a:r>
              <a:rPr lang="zh-CN" altLang="en-US" b="1" i="0" dirty="0">
                <a:solidFill>
                  <a:srgbClr val="4F4F4F"/>
                </a:solidFill>
                <a:effectLst/>
                <a:latin typeface="PingFang SC"/>
              </a:rPr>
              <a:t>实现。</a:t>
            </a:r>
            <a:endParaRPr lang="zh-CN" altLang="en-US" b="1" i="0" dirty="0">
              <a:solidFill>
                <a:srgbClr val="4F4F4F"/>
              </a:solidFill>
              <a:effectLst/>
              <a:latin typeface="PingFang SC"/>
            </a:endParaRPr>
          </a:p>
        </p:txBody>
      </p:sp>
      <p:pic>
        <p:nvPicPr>
          <p:cNvPr id="5" name="图片 4"/>
          <p:cNvPicPr>
            <a:picLocks noChangeAspect="1"/>
          </p:cNvPicPr>
          <p:nvPr/>
        </p:nvPicPr>
        <p:blipFill>
          <a:blip r:embed="rId2"/>
          <a:stretch>
            <a:fillRect/>
          </a:stretch>
        </p:blipFill>
        <p:spPr>
          <a:xfrm>
            <a:off x="48192" y="2619600"/>
            <a:ext cx="4304762" cy="3600000"/>
          </a:xfrm>
          <a:prstGeom prst="rect">
            <a:avLst/>
          </a:prstGeom>
        </p:spPr>
      </p:pic>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4702147" y="2710792"/>
            <a:ext cx="4930534" cy="3145341"/>
          </a:xfrm>
          <a:prstGeom prst="rect">
            <a:avLst/>
          </a:prstGeom>
        </p:spPr>
      </p:pic>
      <p:sp>
        <p:nvSpPr>
          <p:cNvPr id="8" name="文本框 7"/>
          <p:cNvSpPr txBox="1"/>
          <p:nvPr/>
        </p:nvSpPr>
        <p:spPr>
          <a:xfrm>
            <a:off x="285318" y="2301068"/>
            <a:ext cx="877163" cy="369332"/>
          </a:xfrm>
          <a:prstGeom prst="rect">
            <a:avLst/>
          </a:prstGeom>
          <a:noFill/>
        </p:spPr>
        <p:txBody>
          <a:bodyPr wrap="none" rtlCol="0">
            <a:spAutoFit/>
          </a:bodyPr>
          <a:lstStyle/>
          <a:p>
            <a:r>
              <a:rPr lang="zh-CN" altLang="en-US" dirty="0"/>
              <a:t>写进程</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b="6219"/>
          <a:stretch>
            <a:fillRect/>
          </a:stretch>
        </p:blipFill>
        <p:spPr>
          <a:xfrm>
            <a:off x="273415" y="451314"/>
            <a:ext cx="5790476" cy="3590477"/>
          </a:xfrm>
          <a:prstGeom prst="rect">
            <a:avLst/>
          </a:prstGeom>
        </p:spPr>
      </p:pic>
      <p:sp>
        <p:nvSpPr>
          <p:cNvPr id="4" name="文本框 3"/>
          <p:cNvSpPr txBox="1"/>
          <p:nvPr/>
        </p:nvSpPr>
        <p:spPr>
          <a:xfrm>
            <a:off x="120580" y="116668"/>
            <a:ext cx="877163" cy="369332"/>
          </a:xfrm>
          <a:prstGeom prst="rect">
            <a:avLst/>
          </a:prstGeom>
          <a:noFill/>
        </p:spPr>
        <p:txBody>
          <a:bodyPr wrap="none" rtlCol="0">
            <a:spAutoFit/>
          </a:bodyPr>
          <a:lstStyle/>
          <a:p>
            <a:r>
              <a:rPr lang="zh-CN" altLang="en-US" dirty="0"/>
              <a:t>读进程</a:t>
            </a:r>
            <a:endParaRPr lang="zh-CN" altLang="en-US" dirty="0"/>
          </a:p>
        </p:txBody>
      </p:sp>
      <p:pic>
        <p:nvPicPr>
          <p:cNvPr id="6" name="图片 5"/>
          <p:cNvPicPr>
            <a:picLocks noChangeAspect="1"/>
          </p:cNvPicPr>
          <p:nvPr/>
        </p:nvPicPr>
        <p:blipFill>
          <a:blip r:embed="rId2">
            <a:duotone>
              <a:prstClr val="black"/>
              <a:schemeClr val="accent1">
                <a:tint val="45000"/>
                <a:satMod val="400000"/>
              </a:schemeClr>
            </a:duotone>
          </a:blip>
          <a:stretch>
            <a:fillRect/>
          </a:stretch>
        </p:blipFill>
        <p:spPr>
          <a:xfrm>
            <a:off x="2762614" y="3429000"/>
            <a:ext cx="5828571" cy="3590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49089" y="386958"/>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endParaRPr lang="zh-CN" altLang="zh-CN" sz="2000" dirty="0">
              <a:latin typeface="华文楷体" panose="02010600040101010101" pitchFamily="2" charset="-122"/>
              <a:ea typeface="华文楷体" panose="02010600040101010101" pitchFamily="2" charset="-122"/>
            </a:endParaRPr>
          </a:p>
          <a:p>
            <a:endParaRPr lang="zh-CN" altLang="en-US" sz="2000" dirty="0">
              <a:latin typeface="华文楷体" panose="02010600040101010101" pitchFamily="2" charset="-122"/>
              <a:ea typeface="华文楷体" panose="02010600040101010101" pitchFamily="2" charset="-122"/>
            </a:endParaRPr>
          </a:p>
        </p:txBody>
      </p:sp>
      <p:sp>
        <p:nvSpPr>
          <p:cNvPr id="5" name="矩形 4"/>
          <p:cNvSpPr/>
          <p:nvPr/>
        </p:nvSpPr>
        <p:spPr>
          <a:xfrm>
            <a:off x="722148" y="1086985"/>
            <a:ext cx="1411950" cy="553998"/>
          </a:xfrm>
          <a:prstGeom prst="rect">
            <a:avLst/>
          </a:prstGeom>
        </p:spPr>
        <p:txBody>
          <a:bodyPr wrap="square">
            <a:spAutoFit/>
          </a:bodyPr>
          <a:lstStyle/>
          <a:p>
            <a:pPr algn="just">
              <a:lnSpc>
                <a:spcPct val="125000"/>
              </a:lnSpc>
              <a:spcAft>
                <a:spcPts val="0"/>
              </a:spcAft>
              <a:tabLst>
                <a:tab pos="810260" algn="l"/>
              </a:tabLst>
            </a:pP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管道通信</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549089" y="1794444"/>
            <a:ext cx="7922558" cy="3554819"/>
          </a:xfrm>
          <a:prstGeom prst="rect">
            <a:avLst/>
          </a:prstGeom>
        </p:spPr>
        <p:txBody>
          <a:bodyPr wrap="square">
            <a:spAutoFit/>
          </a:bodyPr>
          <a:lstStyle/>
          <a:p>
            <a:pPr indent="133350" algn="just">
              <a:lnSpc>
                <a:spcPct val="125000"/>
              </a:lnSpc>
              <a:spcAft>
                <a:spcPts val="0"/>
              </a:spcAft>
              <a:tabLst>
                <a:tab pos="810260" algn="l"/>
              </a:tabLs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管道是用于连接一个读进程和一个写进程</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，实现进程之间通信的一种</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共享文件</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，又称为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pipe</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文件。向管道提供输入的是发送进程，或称为写进程；而接收管道数据的进程称为读进程。管道通信机制必须提供以下几个方面的协调能力：</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133350" algn="just">
              <a:lnSpc>
                <a:spcPct val="125000"/>
              </a:lnSpc>
              <a:spcAft>
                <a:spcPts val="0"/>
              </a:spcAft>
              <a:tabLst>
                <a:tab pos="810260" algn="l"/>
              </a:tabLst>
            </a:pP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tabLst>
                <a:tab pos="466725" algn="l"/>
                <a:tab pos="810260" algn="l"/>
              </a:tabLst>
            </a:pPr>
            <a:r>
              <a:rPr lang="zh-CN" altLang="zh-CN" b="1" kern="100" dirty="0">
                <a:solidFill>
                  <a:srgbClr val="002C6C"/>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互斥</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。当一个进程正在对管道进行读或写操作时，另一个进程必须等待。</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tabLst>
                <a:tab pos="466725" algn="l"/>
                <a:tab pos="810260" algn="l"/>
              </a:tabLst>
            </a:pPr>
            <a:r>
              <a:rPr lang="zh-CN" altLang="zh-CN" b="1" kern="100" dirty="0">
                <a:solidFill>
                  <a:srgbClr val="002C6C"/>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同步</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。管道的大小是有限的。所以当管道满时，写进程必须等待，直到读进程把他唤醒为止。同理，当管道没有数据时，读进程也必须等待，直到写进程将数据写入管道后，读进程才被唤醒。</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tabLst>
                <a:tab pos="466725" algn="l"/>
                <a:tab pos="810260" algn="l"/>
              </a:tabLst>
            </a:pPr>
            <a:r>
              <a:rPr lang="zh-CN" altLang="zh-CN" b="1" kern="100" dirty="0">
                <a:solidFill>
                  <a:srgbClr val="002C6C"/>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确认对方是否存在</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。只有确认对方存在时，才能进行通信。</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文本框 5"/>
          <p:cNvSpPr txBox="1"/>
          <p:nvPr/>
        </p:nvSpPr>
        <p:spPr>
          <a:xfrm>
            <a:off x="549089" y="1249340"/>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endParaRPr lang="zh-CN" altLang="en-US" dirty="0">
              <a:latin typeface="华文楷体" panose="02010600040101010101" pitchFamily="2" charset="-122"/>
              <a:ea typeface="华文楷体" panose="02010600040101010101" pitchFamily="2" charset="-122"/>
            </a:endParaRPr>
          </a:p>
        </p:txBody>
      </p:sp>
      <p:sp>
        <p:nvSpPr>
          <p:cNvPr id="13" name="矩形 12"/>
          <p:cNvSpPr/>
          <p:nvPr/>
        </p:nvSpPr>
        <p:spPr>
          <a:xfrm>
            <a:off x="5628121" y="1656871"/>
            <a:ext cx="3518912"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访问临界资源的进程描述为：</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04212" y="2210963"/>
            <a:ext cx="2233307" cy="2719469"/>
          </a:xfrm>
          <a:prstGeom prst="rect">
            <a:avLst/>
          </a:prstGeom>
          <a:ln>
            <a:solidFill>
              <a:schemeClr val="accent1">
                <a:lumMod val="75000"/>
              </a:schemeClr>
            </a:solidFill>
          </a:ln>
        </p:spPr>
      </p:pic>
      <p:sp>
        <p:nvSpPr>
          <p:cNvPr id="15" name="矩形 14"/>
          <p:cNvSpPr/>
          <p:nvPr/>
        </p:nvSpPr>
        <p:spPr>
          <a:xfrm>
            <a:off x="373211" y="1062318"/>
            <a:ext cx="4387049" cy="5016758"/>
          </a:xfrm>
          <a:prstGeom prst="rect">
            <a:avLst/>
          </a:prstGeom>
          <a:ln>
            <a:solidFill>
              <a:schemeClr val="accent1">
                <a:lumMod val="75000"/>
              </a:schemeClr>
            </a:solidFill>
          </a:ln>
        </p:spPr>
        <p:txBody>
          <a:bodyPr wrap="square">
            <a:spAutoFit/>
          </a:bodyPr>
          <a:lstStyle/>
          <a:p>
            <a:pPr indent="266700" algn="just">
              <a:lnSpc>
                <a:spcPct val="125000"/>
              </a:lnSpc>
              <a:spcAft>
                <a:spcPts val="0"/>
              </a:spcAf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为了提供对互斥的支持，系统必须满足以下条件：</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）互斥：一次最多一个进程能够进入临界区，当有进程在临界区执行时，其它进程若想要进入临界区，则需要等待。</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）有限等待：不能让一个进程无限制地在临界区内执行，即任意进入临界区的进程必须在有限时间内退出临界区。</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）空闲让进：如果某进程退出临界区，而有其它进程正在等待进入临界区时，应当让这个进程进入。</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4082" y="964887"/>
            <a:ext cx="4025189" cy="5747727"/>
          </a:xfrm>
          <a:prstGeom prst="rect">
            <a:avLst/>
          </a:prstGeom>
          <a:solidFill>
            <a:schemeClr val="accent6">
              <a:lumMod val="20000"/>
              <a:lumOff val="80000"/>
            </a:schemeClr>
          </a:solidFill>
          <a:ln>
            <a:solidFill>
              <a:schemeClr val="accent1"/>
            </a:solidFill>
          </a:ln>
        </p:spPr>
        <p:txBody>
          <a:bodyPr wrap="square">
            <a:spAutoFit/>
          </a:bodyPr>
          <a:lstStyle/>
          <a:p>
            <a:pPr indent="2667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main()</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char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buf</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[1024]="hello world!\n";</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if(pipe(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66675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("pipe");</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66675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创建匿名管道</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pid_t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pid</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fork();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创建子进程</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pid</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如果在子进程中</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关闭管道读描述符</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if(write(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[1],buf,1024)==-1)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写入管道</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866775">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("write");</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866775">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549089" y="386958"/>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endParaRPr lang="zh-CN" altLang="zh-CN" sz="2000" dirty="0">
              <a:latin typeface="华文楷体" panose="02010600040101010101" pitchFamily="2" charset="-122"/>
              <a:ea typeface="华文楷体" panose="02010600040101010101" pitchFamily="2" charset="-122"/>
            </a:endParaRP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249271" y="1213522"/>
            <a:ext cx="4719917" cy="4939814"/>
          </a:xfrm>
          <a:prstGeom prst="rect">
            <a:avLst/>
          </a:prstGeom>
          <a:solidFill>
            <a:schemeClr val="accent6">
              <a:lumMod val="20000"/>
              <a:lumOff val="80000"/>
            </a:schemeClr>
          </a:solidFill>
          <a:ln>
            <a:solidFill>
              <a:schemeClr val="accent1"/>
            </a:solidFill>
          </a:ln>
        </p:spPr>
        <p:txBody>
          <a:bodyPr wrap="square">
            <a:spAutoFit/>
          </a:bodyPr>
          <a:lstStyle/>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else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如果在父进程中</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memset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(buf,0x00,1024);  /*</a:t>
            </a:r>
            <a:r>
              <a:rPr lang="zh-CN" altLang="zh-CN" sz="1400" b="1" kern="100" dirty="0">
                <a:solidFill>
                  <a:srgbClr val="000000"/>
                </a:solidFill>
                <a:latin typeface="Arial" panose="020B0604020202020204" pitchFamily="34" charset="0"/>
                <a:ea typeface="宋体" panose="02010600030101010101" pitchFamily="2" charset="-122"/>
                <a:cs typeface="Arial" panose="020B0604020202020204" pitchFamily="34" charset="0"/>
              </a:rPr>
              <a:t>对</a:t>
            </a:r>
            <a:r>
              <a:rPr lang="en-US" altLang="zh-CN" sz="1400" b="1" kern="100" dirty="0" err="1">
                <a:solidFill>
                  <a:srgbClr val="000000"/>
                </a:solidFill>
                <a:latin typeface="Arial" panose="020B0604020202020204" pitchFamily="34" charset="0"/>
                <a:ea typeface="宋体" panose="02010600030101010101" pitchFamily="2" charset="-122"/>
                <a:cs typeface="Times New Roman" panose="02020603050405020304" pitchFamily="18" charset="0"/>
              </a:rPr>
              <a:t>buf</a:t>
            </a:r>
            <a:r>
              <a:rPr lang="zh-CN" altLang="zh-CN" sz="1400" b="1" kern="100" dirty="0">
                <a:solidFill>
                  <a:srgbClr val="000000"/>
                </a:solidFill>
                <a:latin typeface="Arial" panose="020B0604020202020204" pitchFamily="34" charset="0"/>
                <a:ea typeface="宋体" panose="02010600030101010101" pitchFamily="2" charset="-122"/>
                <a:cs typeface="Arial" panose="020B0604020202020204" pitchFamily="34" charset="0"/>
              </a:rPr>
              <a:t>数组清零</a:t>
            </a:r>
            <a:r>
              <a:rPr lang="en-US" altLang="zh-CN" sz="1400" b="1" kern="100" dirty="0">
                <a:solidFill>
                  <a:srgbClr val="000000"/>
                </a:solidFill>
                <a:latin typeface="Arial" panose="020B0604020202020204" pitchFamily="34"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关闭管道写描述符</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if(read(</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[0],buf,1024)==-1){/*</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从管道读内容</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("read");</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if(write(1,buf,1024)==-1){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在显示器中输出</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("write");</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return 0;</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3048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zh-CN" sz="1400" b="1" kern="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3048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2236676" y="3404920"/>
            <a:ext cx="6366234" cy="2471445"/>
          </a:xfrm>
          <a:prstGeom prst="rect">
            <a:avLst/>
          </a:prstGeom>
          <a:solidFill>
            <a:schemeClr val="bg1"/>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49089"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endParaRPr lang="zh-CN" altLang="zh-CN" sz="2000" dirty="0">
              <a:latin typeface="华文楷体" panose="02010600040101010101" pitchFamily="2" charset="-122"/>
              <a:ea typeface="华文楷体" panose="02010600040101010101" pitchFamily="2" charset="-122"/>
            </a:endParaRP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549089" y="1058180"/>
            <a:ext cx="1723549" cy="452303"/>
          </a:xfrm>
          <a:prstGeom prst="rect">
            <a:avLst/>
          </a:prstGeom>
        </p:spPr>
        <p:txBody>
          <a:bodyPr wrap="none">
            <a:spAutoFit/>
          </a:bodyPr>
          <a:lstStyle/>
          <a:p>
            <a:pPr algn="just">
              <a:lnSpc>
                <a:spcPct val="125000"/>
              </a:lnSpc>
              <a:spcAft>
                <a:spcPts val="0"/>
              </a:spcAft>
              <a:tabLst>
                <a:tab pos="810260" algn="l"/>
              </a:tabLs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消息传递通信</a:t>
            </a:r>
            <a:endParaRPr lang="zh-CN" altLang="zh-CN" sz="20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645458" y="1644440"/>
            <a:ext cx="7758953" cy="3208571"/>
          </a:xfrm>
          <a:prstGeom prst="rect">
            <a:avLst/>
          </a:prstGeom>
        </p:spPr>
        <p:txBody>
          <a:bodyPr wrap="square">
            <a:spAutoFit/>
          </a:bodyPr>
          <a:lstStyle/>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在消息传递系统中，进程之间的数据交换</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以消息为单位</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，根据实现方式的不同又可以分为</a:t>
            </a:r>
            <a:r>
              <a:rPr lang="zh-CN" altLang="zh-CN" b="1" kern="100" dirty="0">
                <a:solidFill>
                  <a:srgbClr val="002C6C"/>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直接通信方式</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和</a:t>
            </a:r>
            <a:r>
              <a:rPr lang="zh-CN" altLang="zh-CN" b="1" kern="100" dirty="0">
                <a:solidFill>
                  <a:srgbClr val="002C6C"/>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间接通信方式</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直接通信方式</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中，发送进程直接将消息发送给接收进程，接收进程可以接受</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来自任意发送方</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的消息，并且在</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读出消息的同时得知发送者是谁</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间接通信方式</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中，消息不是直接从发送方发送到接收方，而是发送到临时</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消息队列（即信箱）</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。这种方式在使用上有很大的灵活性，发送发和接收方的关系可以是</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一对一、多对一、一对多和多对多</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的关系。</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文本框 5"/>
          <p:cNvSpPr txBox="1"/>
          <p:nvPr/>
        </p:nvSpPr>
        <p:spPr>
          <a:xfrm>
            <a:off x="387724" y="116968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2230" y="1502069"/>
            <a:ext cx="7872985" cy="4715218"/>
          </a:xfrm>
          <a:prstGeom prst="rect">
            <a:avLst/>
          </a:prstGeom>
        </p:spPr>
      </p:pic>
      <p:sp>
        <p:nvSpPr>
          <p:cNvPr id="5" name="文本占位符 1"/>
          <p:cNvSpPr>
            <a:spLocks noGrp="1"/>
          </p:cNvSpPr>
          <p:nvPr>
            <p:ph type="body" sz="quarter" idx="12"/>
          </p:nvPr>
        </p:nvSpPr>
        <p:spPr>
          <a:xfrm>
            <a:off x="549089"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endParaRPr lang="zh-CN" altLang="zh-CN" sz="2000" dirty="0">
              <a:latin typeface="华文楷体" panose="02010600040101010101" pitchFamily="2" charset="-122"/>
              <a:ea typeface="华文楷体" panose="02010600040101010101" pitchFamily="2" charset="-122"/>
            </a:endParaRPr>
          </a:p>
          <a:p>
            <a:endParaRPr lang="zh-CN" altLang="en-US" sz="2000" dirty="0">
              <a:latin typeface="华文楷体" panose="02010600040101010101" pitchFamily="2" charset="-122"/>
              <a:ea typeface="华文楷体" panose="02010600040101010101" pitchFamily="2" charset="-122"/>
            </a:endParaRPr>
          </a:p>
        </p:txBody>
      </p:sp>
      <p:sp>
        <p:nvSpPr>
          <p:cNvPr id="2" name="矩形 1"/>
          <p:cNvSpPr/>
          <p:nvPr/>
        </p:nvSpPr>
        <p:spPr>
          <a:xfrm>
            <a:off x="268941" y="998374"/>
            <a:ext cx="6696636" cy="400110"/>
          </a:xfrm>
          <a:prstGeom prst="rect">
            <a:avLst/>
          </a:prstGeom>
        </p:spPr>
        <p:txBody>
          <a:bodyPr wrap="square">
            <a:spAutoFit/>
          </a:bodyPr>
          <a:lstStyle/>
          <a:p>
            <a:r>
              <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消息传递的实际功能以</a:t>
            </a:r>
            <a:r>
              <a:rPr lang="en-US"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send</a:t>
            </a:r>
            <a:r>
              <a:rPr lang="zh-CN"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原语</a:t>
            </a:r>
            <a:r>
              <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和</a:t>
            </a:r>
            <a:r>
              <a:rPr lang="en-US"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receive</a:t>
            </a:r>
            <a:r>
              <a:rPr lang="zh-CN"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原语</a:t>
            </a:r>
            <a:r>
              <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的形式提供</a:t>
            </a:r>
            <a:r>
              <a:rPr lang="en-US"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文本框 2"/>
          <p:cNvSpPr txBox="1"/>
          <p:nvPr/>
        </p:nvSpPr>
        <p:spPr>
          <a:xfrm>
            <a:off x="7149116" y="3275111"/>
            <a:ext cx="927100" cy="307777"/>
          </a:xfrm>
          <a:prstGeom prst="rect">
            <a:avLst/>
          </a:prstGeom>
          <a:solidFill>
            <a:schemeClr val="bg1"/>
          </a:solidFill>
        </p:spPr>
        <p:txBody>
          <a:bodyPr wrap="square" rtlCol="0">
            <a:spAutoFit/>
          </a:bodyPr>
          <a:lstStyle/>
          <a:p>
            <a:r>
              <a:rPr lang="zh-CN" altLang="en-US" sz="1400" dirty="0"/>
              <a:t>接收区</a:t>
            </a:r>
            <a:r>
              <a:rPr lang="en-US" altLang="zh-CN" sz="1400" dirty="0"/>
              <a:t>b</a:t>
            </a:r>
            <a:endParaRPr lang="zh-CN" alt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088" y="1472751"/>
            <a:ext cx="7519185" cy="1015663"/>
          </a:xfrm>
          <a:prstGeom prst="rect">
            <a:avLst/>
          </a:prstGeom>
        </p:spPr>
        <p:txBody>
          <a:bodyPr wrap="square">
            <a:spAutoFit/>
          </a:bodyPr>
          <a:lstStyle/>
          <a:p>
            <a:pPr algn="just">
              <a:lnSpc>
                <a:spcPct val="125000"/>
              </a:lnSpc>
              <a:spcAft>
                <a:spcPts val="0"/>
              </a:spcAft>
              <a:tabLst>
                <a:tab pos="810260" algn="l"/>
              </a:tabLst>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若干进程都可以向同一个进程发送信件，接收信件的进程可以设立一个信箱。信箱的大小决定了信箱中可以容纳的信件数。信箱由“</a:t>
            </a:r>
            <a:r>
              <a:rPr lang="zh-CN" altLang="zh-CN" sz="16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信箱说明</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”和“</a:t>
            </a:r>
            <a:r>
              <a:rPr lang="zh-CN" altLang="zh-CN" sz="16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信箱体</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”两部分组成，如图所示：</a:t>
            </a:r>
            <a:endParaRPr lang="zh-CN" altLang="zh-CN" sz="16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549089"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endParaRPr lang="zh-CN" altLang="zh-CN" sz="2000" dirty="0">
              <a:latin typeface="华文楷体" panose="02010600040101010101" pitchFamily="2" charset="-122"/>
              <a:ea typeface="华文楷体" panose="02010600040101010101" pitchFamily="2" charset="-122"/>
            </a:endParaRPr>
          </a:p>
          <a:p>
            <a:endParaRPr lang="zh-CN" altLang="en-US" sz="2000" dirty="0">
              <a:latin typeface="华文楷体" panose="02010600040101010101" pitchFamily="2" charset="-122"/>
              <a:ea typeface="华文楷体" panose="02010600040101010101" pitchFamily="2" charset="-122"/>
            </a:endParaRPr>
          </a:p>
        </p:txBody>
      </p:sp>
      <p:sp>
        <p:nvSpPr>
          <p:cNvPr id="6" name="文本框 5"/>
          <p:cNvSpPr txBox="1"/>
          <p:nvPr/>
        </p:nvSpPr>
        <p:spPr>
          <a:xfrm>
            <a:off x="672602" y="1044978"/>
            <a:ext cx="121058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邮箱通信</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1"/>
          <a:stretch>
            <a:fillRect/>
          </a:stretch>
        </p:blipFill>
        <p:spPr>
          <a:xfrm>
            <a:off x="2197474" y="2489622"/>
            <a:ext cx="3686382" cy="1756960"/>
          </a:xfrm>
          <a:prstGeom prst="rect">
            <a:avLst/>
          </a:prstGeom>
        </p:spPr>
      </p:pic>
      <p:sp>
        <p:nvSpPr>
          <p:cNvPr id="9" name="矩形 8"/>
          <p:cNvSpPr/>
          <p:nvPr/>
        </p:nvSpPr>
        <p:spPr>
          <a:xfrm>
            <a:off x="401171" y="4301909"/>
            <a:ext cx="7815020" cy="1631216"/>
          </a:xfrm>
          <a:prstGeom prst="rect">
            <a:avLst/>
          </a:prstGeom>
        </p:spPr>
        <p:txBody>
          <a:bodyPr wrap="square">
            <a:spAutoFit/>
          </a:bodyPr>
          <a:lstStyle/>
          <a:p>
            <a:pPr indent="266700" algn="just">
              <a:lnSpc>
                <a:spcPct val="125000"/>
              </a:lnSpc>
              <a:spcAft>
                <a:spcPts val="0"/>
              </a:spcAft>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遵循规则：</a:t>
            </a:r>
            <a:endParaRPr lang="zh-CN" altLang="zh-CN" sz="16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lnSpc>
                <a:spcPct val="125000"/>
              </a:lnSpc>
              <a:spcAft>
                <a:spcPts val="0"/>
              </a:spcAft>
              <a:buFont typeface="+mj-lt"/>
              <a:buAutoNum type="arabicPeriod"/>
              <a:tabLst>
                <a:tab pos="657860" algn="l"/>
              </a:tabLst>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若发送信件时邮箱已满，则应该把发送信件的进程设置为</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等信箱</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状态，直到信箱有空时才被释放。</a:t>
            </a:r>
            <a:endParaRPr lang="zh-CN" altLang="zh-CN" sz="16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lnSpc>
                <a:spcPct val="125000"/>
              </a:lnSpc>
              <a:spcAft>
                <a:spcPts val="0"/>
              </a:spcAft>
              <a:buFont typeface="+mj-lt"/>
              <a:buAutoNum type="arabicPeriod"/>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若取信件时信箱中没有信件，则应该把接收信件的进程设置为</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等信件</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状态，直到信箱中有信件时才被释放。</a:t>
            </a:r>
            <a:endParaRPr lang="zh-CN" alt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文本框 5"/>
          <p:cNvSpPr txBox="1"/>
          <p:nvPr/>
        </p:nvSpPr>
        <p:spPr>
          <a:xfrm>
            <a:off x="485339" y="1121922"/>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56665"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endParaRPr lang="zh-CN" altLang="zh-CN" sz="2000" dirty="0">
              <a:latin typeface="华文楷体" panose="02010600040101010101" pitchFamily="2" charset="-122"/>
              <a:ea typeface="华文楷体" panose="02010600040101010101" pitchFamily="2" charset="-122"/>
            </a:endParaRPr>
          </a:p>
          <a:p>
            <a:endParaRPr lang="zh-CN" altLang="en-US" sz="2000" dirty="0">
              <a:latin typeface="华文楷体" panose="02010600040101010101" pitchFamily="2" charset="-122"/>
              <a:ea typeface="华文楷体" panose="02010600040101010101" pitchFamily="2" charset="-122"/>
            </a:endParaRPr>
          </a:p>
        </p:txBody>
      </p:sp>
      <p:sp>
        <p:nvSpPr>
          <p:cNvPr id="6" name="文本框 5"/>
          <p:cNvSpPr txBox="1"/>
          <p:nvPr/>
        </p:nvSpPr>
        <p:spPr>
          <a:xfrm>
            <a:off x="656665" y="1017314"/>
            <a:ext cx="121058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邮箱通信</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430306" y="1417424"/>
            <a:ext cx="8148917" cy="2862322"/>
          </a:xfrm>
          <a:prstGeom prst="rect">
            <a:avLst/>
          </a:prstGeom>
        </p:spPr>
        <p:txBody>
          <a:bodyPr wrap="square">
            <a:spAutoFit/>
          </a:bodyPr>
          <a:lstStyle/>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send(</a:t>
            </a:r>
            <a:r>
              <a:rPr lang="en-US" altLang="zh-CN" b="1" kern="100" dirty="0" err="1">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mailbox,letter</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功能：把信件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letter</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送到指定的信箱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要求：检查指定的信箱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，如果信箱没有装满，则可将信件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letter</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放入指定信箱，并且发送</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已经存在信件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的消息。</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receive(</a:t>
            </a:r>
            <a:r>
              <a:rPr lang="en-US" altLang="zh-CN" b="1" kern="100" dirty="0" err="1">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mailbox,address</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功能：从指定信箱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中取出一封信，存放到指定的地址</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address</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要求：检查信箱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，如果信箱中有信件，则取出一封信存放在</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address</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中，并发出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已有空闲区，可以发信件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的消息。若没有信件，则被阻塞。</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7991" y="4165360"/>
            <a:ext cx="5066738" cy="2806754"/>
          </a:xfrm>
          <a:prstGeom prst="rect">
            <a:avLst/>
          </a:prstGeom>
          <a:solidFill>
            <a:schemeClr val="bg1"/>
          </a:solidFill>
        </p:spPr>
      </p:pic>
      <p:sp>
        <p:nvSpPr>
          <p:cNvPr id="9" name="文本框 5"/>
          <p:cNvSpPr txBox="1"/>
          <p:nvPr/>
        </p:nvSpPr>
        <p:spPr>
          <a:xfrm>
            <a:off x="495300" y="113195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59220" y="1210235"/>
            <a:ext cx="5495359" cy="4333406"/>
          </a:xfrm>
          <a:prstGeom prst="rect">
            <a:avLst/>
          </a:prstGeom>
        </p:spPr>
      </p:pic>
      <p:sp>
        <p:nvSpPr>
          <p:cNvPr id="5" name="文本占位符 1"/>
          <p:cNvSpPr>
            <a:spLocks noGrp="1"/>
          </p:cNvSpPr>
          <p:nvPr>
            <p:ph type="body" sz="quarter" idx="12"/>
          </p:nvPr>
        </p:nvSpPr>
        <p:spPr>
          <a:xfrm>
            <a:off x="656665"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endParaRPr lang="zh-CN" altLang="zh-CN" sz="2000" dirty="0">
              <a:latin typeface="华文楷体" panose="02010600040101010101" pitchFamily="2" charset="-122"/>
              <a:ea typeface="华文楷体" panose="02010600040101010101" pitchFamily="2" charset="-122"/>
            </a:endParaRPr>
          </a:p>
          <a:p>
            <a:endParaRPr lang="zh-CN" altLang="en-US"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971" y="1047010"/>
            <a:ext cx="8108576" cy="1200329"/>
          </a:xfrm>
          <a:prstGeom prst="rect">
            <a:avLst/>
          </a:prstGeom>
        </p:spPr>
        <p:txBody>
          <a:bodyPr wrap="square">
            <a:spAutoFit/>
          </a:bodyPr>
          <a:lstStyle/>
          <a:p>
            <a:r>
              <a:rPr lang="en-US" altLang="zh-CN"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假设某操作系统中启动磁盘的工作由一个称为“磁盘管理”的进程统一来做，那么任意一个要访问磁盘的进程就只要向磁盘管理进程发一封信。磁盘管理进程只要逐封处理信箱中的信件就能使各个进程得到从磁盘上读出的信息或者把信息写到磁盘上</a:t>
            </a:r>
            <a:r>
              <a:rPr lang="zh-CN" altLang="en-US"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003A8F"/>
              </a:solidFill>
              <a:latin typeface="华文楷体" panose="02010600040101010101" pitchFamily="2" charset="-122"/>
              <a:ea typeface="华文楷体" panose="02010600040101010101" pitchFamily="2" charset="-122"/>
            </a:endParaRPr>
          </a:p>
        </p:txBody>
      </p:sp>
      <p:sp>
        <p:nvSpPr>
          <p:cNvPr id="5" name="文本占位符 1"/>
          <p:cNvSpPr>
            <a:spLocks noGrp="1"/>
          </p:cNvSpPr>
          <p:nvPr>
            <p:ph type="body" sz="quarter" idx="12"/>
          </p:nvPr>
        </p:nvSpPr>
        <p:spPr>
          <a:xfrm>
            <a:off x="656665"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endParaRPr lang="zh-CN" altLang="zh-CN" sz="2000" dirty="0">
              <a:latin typeface="华文楷体" panose="02010600040101010101" pitchFamily="2" charset="-122"/>
              <a:ea typeface="华文楷体" panose="02010600040101010101" pitchFamily="2" charset="-122"/>
            </a:endParaRPr>
          </a:p>
          <a:p>
            <a:endParaRPr lang="zh-CN" altLang="en-US" sz="20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656665" y="2387039"/>
            <a:ext cx="3296770" cy="4470962"/>
          </a:xfrm>
          <a:prstGeom prst="rect">
            <a:avLst/>
          </a:prstGeom>
        </p:spPr>
      </p:pic>
      <p:pic>
        <p:nvPicPr>
          <p:cNvPr id="3" name="图片 2"/>
          <p:cNvPicPr>
            <a:picLocks noChangeAspect="1"/>
          </p:cNvPicPr>
          <p:nvPr/>
        </p:nvPicPr>
        <p:blipFill>
          <a:blip r:embed="rId2"/>
          <a:stretch>
            <a:fillRect/>
          </a:stretch>
        </p:blipFill>
        <p:spPr>
          <a:xfrm>
            <a:off x="4480259" y="2635624"/>
            <a:ext cx="3938362" cy="331902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2091576" cy="507831"/>
          </a:xfrm>
        </p:spPr>
        <p:txBody>
          <a:bodyPr/>
          <a:lstStyle/>
          <a:p>
            <a:r>
              <a:rPr lang="en-US" altLang="zh-CN" dirty="0">
                <a:latin typeface="华文楷体" panose="02010600040101010101" pitchFamily="2" charset="-122"/>
                <a:ea typeface="华文楷体" panose="02010600040101010101" pitchFamily="2" charset="-122"/>
              </a:rPr>
              <a:t>4.4</a:t>
            </a:r>
            <a:r>
              <a:rPr lang="zh-CN" altLang="zh-CN" dirty="0">
                <a:latin typeface="华文楷体" panose="02010600040101010101" pitchFamily="2" charset="-122"/>
                <a:ea typeface="华文楷体" panose="02010600040101010101" pitchFamily="2" charset="-122"/>
              </a:rPr>
              <a:t>管程</a:t>
            </a:r>
            <a:endParaRPr lang="zh-CN"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4" name="矩形 3"/>
          <p:cNvSpPr/>
          <p:nvPr/>
        </p:nvSpPr>
        <p:spPr>
          <a:xfrm>
            <a:off x="409577" y="1077240"/>
            <a:ext cx="7873811" cy="923330"/>
          </a:xfrm>
          <a:prstGeom prst="rect">
            <a:avLst/>
          </a:prstGeom>
        </p:spPr>
        <p:txBody>
          <a:bodyPr wrap="square">
            <a:spAutoFit/>
          </a:bodyPr>
          <a:lstStyle/>
          <a:p>
            <a:pPr>
              <a:lnSpc>
                <a:spcPct val="150000"/>
              </a:lnSpc>
            </a:pPr>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虽然</a:t>
            </a:r>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信号量</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提供了一种方便且有效的进程的同步控制机制，但是它们的错误使用</a:t>
            </a:r>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可能导致一些时序错误</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，这些错误很难被检测到</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5" name="矩形 4"/>
          <p:cNvSpPr/>
          <p:nvPr/>
        </p:nvSpPr>
        <p:spPr>
          <a:xfrm>
            <a:off x="551329" y="3363666"/>
            <a:ext cx="7732059" cy="2169825"/>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一个管程定义了一个数据结构和在该数据结构上能为并发进程所执行的一组操作，这组操作能同步进程和改变管程中的数据。管程在结构上由以下三部分组成：</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管程所管理的共享数据结构，这些数据结构是对应</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临界资源</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的抽象。</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）建立在该数据结构上的一组</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操作</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）对上述数据结构进行</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初始化</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的语句。</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510987" y="2039172"/>
            <a:ext cx="7570695" cy="1131079"/>
          </a:xfrm>
          <a:prstGeom prst="rect">
            <a:avLst/>
          </a:prstGeom>
        </p:spPr>
        <p:txBody>
          <a:bodyPr wrap="square">
            <a:spAutoFit/>
          </a:bodyPr>
          <a:lstStyle/>
          <a:p>
            <a:pPr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引入了</a:t>
            </a:r>
            <a:r>
              <a:rPr lang="zh-CN" altLang="zh-CN" b="1" kern="100" dirty="0">
                <a:solidFill>
                  <a:srgbClr val="002C6C"/>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管程</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的概念，</a:t>
            </a:r>
            <a:r>
              <a:rPr lang="zh-CN" altLang="zh-CN" b="1" kern="100" dirty="0">
                <a:solidFill>
                  <a:srgbClr val="FF0000"/>
                </a:solidFill>
                <a:latin typeface="华文楷体" panose="02010600040101010101" pitchFamily="2" charset="-122"/>
                <a:ea typeface="华文楷体" panose="02010600040101010101" pitchFamily="2" charset="-122"/>
                <a:cs typeface="Arial" panose="020B0604020202020204" pitchFamily="34" charset="0"/>
              </a:rPr>
              <a:t>把分散在各进程中的临界区集中起来进行管理</a:t>
            </a:r>
            <a:r>
              <a:rPr lang="zh-CN" altLang="zh-CN" b="1" kern="100" dirty="0">
                <a:solidFill>
                  <a:srgbClr val="002C6C"/>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100" dirty="0">
                <a:solidFill>
                  <a:srgbClr val="002C6C"/>
                </a:solidFill>
                <a:highlight>
                  <a:srgbClr val="FFFF00"/>
                </a:highlight>
                <a:latin typeface="华文楷体" panose="02010600040101010101" pitchFamily="2" charset="-122"/>
                <a:ea typeface="华文楷体" panose="02010600040101010101" pitchFamily="2" charset="-122"/>
                <a:cs typeface="Arial" panose="020B0604020202020204" pitchFamily="34" charset="0"/>
              </a:rPr>
              <a:t>防止进程有意或无意的违法同步操作</a:t>
            </a:r>
            <a:r>
              <a:rPr lang="zh-CN" altLang="zh-CN" b="1" kern="100" dirty="0">
                <a:solidFill>
                  <a:srgbClr val="002C6C"/>
                </a:solidFill>
                <a:latin typeface="华文楷体" panose="02010600040101010101" pitchFamily="2" charset="-122"/>
                <a:ea typeface="华文楷体" panose="02010600040101010101" pitchFamily="2" charset="-122"/>
                <a:cs typeface="Arial" panose="020B0604020202020204" pitchFamily="34" charset="0"/>
              </a:rPr>
              <a:t>；便于用高级语言来书写程序，也便于程序正确性验证。</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9963" y="1201193"/>
            <a:ext cx="8229602" cy="4870564"/>
          </a:xfrm>
          <a:prstGeom prst="rect">
            <a:avLst/>
          </a:prstGeom>
        </p:spPr>
        <p:txBody>
          <a:bodyPr wrap="square">
            <a:spAutoFit/>
          </a:bodyPr>
          <a:lstStyle/>
          <a:p>
            <a:pPr algn="just">
              <a:lnSpc>
                <a:spcPct val="125000"/>
              </a:lnSpc>
              <a:spcAft>
                <a:spcPts val="0"/>
              </a:spcAft>
            </a:pP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管程的语法描述为：</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Monitor </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monitor_name</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monitor_name</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表示给管程起的名字，即管程名</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variable declarations   /*</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共享变量说明</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void entry P</a:t>
            </a:r>
            <a:r>
              <a:rPr lang="en-US" altLang="zh-CN" sz="1600"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 P</a:t>
            </a:r>
            <a:r>
              <a:rPr lang="en-US" altLang="zh-CN" sz="1600"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P</a:t>
            </a:r>
            <a:r>
              <a:rPr lang="en-US" altLang="zh-CN" sz="1600" b="1" kern="100"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为一组过程</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函数</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void entry P</a:t>
            </a:r>
            <a:r>
              <a:rPr lang="en-US" altLang="zh-CN" sz="1600"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void entry </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P</a:t>
            </a:r>
            <a:r>
              <a:rPr lang="en-US" altLang="zh-CN" sz="1600" b="1" kern="100"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initialization code     /*</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对局部于管程的数据赋初值</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638177" y="375014"/>
            <a:ext cx="2091576" cy="507831"/>
          </a:xfrm>
        </p:spPr>
        <p:txBody>
          <a:bodyPr/>
          <a:lstStyle/>
          <a:p>
            <a:r>
              <a:rPr lang="en-US" altLang="zh-CN" dirty="0">
                <a:latin typeface="华文楷体" panose="02010600040101010101" pitchFamily="2" charset="-122"/>
                <a:ea typeface="华文楷体" panose="02010600040101010101" pitchFamily="2" charset="-122"/>
              </a:rPr>
              <a:t>4.4</a:t>
            </a:r>
            <a:r>
              <a:rPr lang="zh-CN" altLang="zh-CN" dirty="0">
                <a:latin typeface="华文楷体" panose="02010600040101010101" pitchFamily="2" charset="-122"/>
                <a:ea typeface="华文楷体" panose="02010600040101010101" pitchFamily="2" charset="-122"/>
              </a:rPr>
              <a:t>管程</a:t>
            </a:r>
            <a:endParaRPr lang="zh-CN"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527735" y="2057399"/>
            <a:ext cx="3839256" cy="3641449"/>
          </a:xfrm>
          <a:prstGeom prst="rect">
            <a:avLst/>
          </a:prstGeom>
        </p:spPr>
      </p:pic>
      <p:pic>
        <p:nvPicPr>
          <p:cNvPr id="7" name="图片 6"/>
          <p:cNvPicPr>
            <a:picLocks noChangeAspect="1"/>
          </p:cNvPicPr>
          <p:nvPr/>
        </p:nvPicPr>
        <p:blipFill>
          <a:blip r:embed="rId2"/>
          <a:stretch>
            <a:fillRect/>
          </a:stretch>
        </p:blipFill>
        <p:spPr>
          <a:xfrm>
            <a:off x="4366991" y="1929062"/>
            <a:ext cx="4508068" cy="3769787"/>
          </a:xfrm>
          <a:prstGeom prst="rect">
            <a:avLst/>
          </a:prstGeom>
        </p:spPr>
      </p:pic>
      <p:sp>
        <p:nvSpPr>
          <p:cNvPr id="8" name="文本框 5"/>
          <p:cNvSpPr txBox="1"/>
          <p:nvPr/>
        </p:nvSpPr>
        <p:spPr>
          <a:xfrm>
            <a:off x="228598" y="1315836"/>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432300" y="785924"/>
            <a:ext cx="7742293" cy="1200329"/>
          </a:xfrm>
          <a:prstGeom prst="rect">
            <a:avLst/>
          </a:prstGeom>
          <a:noFill/>
          <a:ln w="9525">
            <a:noFill/>
            <a:miter lim="800000"/>
          </a:ln>
        </p:spPr>
        <p:txBody>
          <a:bodyPr wrap="square">
            <a:spAutoFit/>
          </a:bodyPr>
          <a:lstStyle/>
          <a:p>
            <a:endParaRPr lang="en-US" altLang="zh-CN" sz="2400" b="1" dirty="0">
              <a:solidFill>
                <a:srgbClr val="6C0000"/>
              </a:solidFill>
              <a:latin typeface="华文楷体" panose="02010600040101010101" pitchFamily="2" charset="-122"/>
              <a:ea typeface="华文楷体" panose="02010600040101010101" pitchFamily="2" charset="-122"/>
            </a:endParaRPr>
          </a:p>
          <a:p>
            <a:r>
              <a:rPr lang="zh-CN" altLang="zh-CN" sz="2400" b="1" dirty="0">
                <a:solidFill>
                  <a:srgbClr val="6C0000"/>
                </a:solidFill>
                <a:latin typeface="华文楷体" panose="02010600040101010101" pitchFamily="2" charset="-122"/>
                <a:ea typeface="华文楷体" panose="02010600040101010101" pitchFamily="2" charset="-122"/>
              </a:rPr>
              <a:t>使用硬件实现互斥</a:t>
            </a:r>
            <a:endParaRPr lang="zh-CN" altLang="zh-CN" sz="2400" b="1" dirty="0">
              <a:solidFill>
                <a:srgbClr val="6C0000"/>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0" y="1728493"/>
            <a:ext cx="1973617" cy="524311"/>
          </a:xfrm>
          <a:prstGeom prst="rect">
            <a:avLst/>
          </a:prstGeom>
        </p:spPr>
        <p:txBody>
          <a:bodyPr wrap="none">
            <a:spAutoFit/>
          </a:bodyPr>
          <a:lstStyle/>
          <a:p>
            <a:pPr indent="266700" algn="just">
              <a:lnSpc>
                <a:spcPct val="125000"/>
              </a:lnSpc>
              <a:spcAft>
                <a:spcPts val="0"/>
              </a:spcAft>
            </a:pPr>
            <a:r>
              <a:rPr lang="en-US" altLang="zh-CN" sz="24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1. </a:t>
            </a:r>
            <a:r>
              <a:rPr lang="zh-CN" altLang="zh-CN" sz="24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中断禁用</a:t>
            </a:r>
            <a:endParaRPr lang="zh-CN" altLang="zh-CN" sz="24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矩形 1"/>
          <p:cNvSpPr/>
          <p:nvPr/>
        </p:nvSpPr>
        <p:spPr>
          <a:xfrm>
            <a:off x="207186" y="2439837"/>
            <a:ext cx="2975036" cy="2400657"/>
          </a:xfrm>
          <a:prstGeom prst="rect">
            <a:avLst/>
          </a:prstGeom>
          <a:ln>
            <a:solidFill>
              <a:schemeClr val="accent1"/>
            </a:solidFill>
          </a:ln>
        </p:spPr>
        <p:txBody>
          <a:bodyPr wrap="square">
            <a:spAutoFit/>
          </a:bodyPr>
          <a:lstStyle/>
          <a:p>
            <a:pPr indent="13335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while (true)</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   </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禁用中断</a:t>
            </a: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indent="600075"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临界区；</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indent="5334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启用中断</a:t>
            </a: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indent="5334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p:cNvSpPr/>
          <p:nvPr/>
        </p:nvSpPr>
        <p:spPr>
          <a:xfrm>
            <a:off x="3510678" y="1698740"/>
            <a:ext cx="5442822" cy="3785652"/>
          </a:xfrm>
          <a:prstGeom prst="rect">
            <a:avLst/>
          </a:prstGeom>
        </p:spPr>
        <p:txBody>
          <a:bodyPr wrap="square">
            <a:spAutoFit/>
          </a:bodyPr>
          <a:lstStyle/>
          <a:p>
            <a:r>
              <a:rPr lang="zh-CN" altLang="en-US" sz="2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作用：</a:t>
            </a:r>
            <a:endParaRPr lang="en-US" altLang="zh-CN" sz="2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保证了临界区不会发生中断，所以可以保证</a:t>
            </a:r>
            <a:r>
              <a:rPr lang="zh-CN"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进程在进入临界区后不会被打断执行</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，因此有效地实现了互斥</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sz="2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缺点：</a:t>
            </a:r>
            <a:b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br>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该方法的代价太高，由于禁止了中断，系统执行的效率会有明显的降低。</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400" b="1" dirty="0">
                <a:latin typeface="华文楷体" panose="02010600040101010101" pitchFamily="2" charset="-122"/>
                <a:ea typeface="华文楷体" panose="02010600040101010101" pitchFamily="2" charset="-122"/>
              </a:rPr>
              <a:t>该方法不能用于多处理器结构</a:t>
            </a:r>
            <a:endParaRPr lang="zh-CN" altLang="en-US" sz="2400" b="1" dirty="0">
              <a:latin typeface="华文楷体" panose="02010600040101010101" pitchFamily="2" charset="-122"/>
              <a:ea typeface="华文楷体" panose="02010600040101010101" pitchFamily="2" charset="-122"/>
            </a:endParaRPr>
          </a:p>
        </p:txBody>
      </p:sp>
      <p:sp>
        <p:nvSpPr>
          <p:cNvPr id="9" name="文本框 5"/>
          <p:cNvSpPr txBox="1"/>
          <p:nvPr/>
        </p:nvSpPr>
        <p:spPr>
          <a:xfrm>
            <a:off x="270935" y="1246892"/>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418448" y="1143231"/>
            <a:ext cx="7742293" cy="461665"/>
          </a:xfrm>
          <a:prstGeom prst="rect">
            <a:avLst/>
          </a:prstGeom>
          <a:noFill/>
          <a:ln w="9525">
            <a:noFill/>
            <a:miter lim="800000"/>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专用机器指令</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1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endParaRPr lang="zh-CN" altLang="en-US" dirty="0">
              <a:latin typeface="华文楷体" panose="02010600040101010101" pitchFamily="2" charset="-122"/>
              <a:ea typeface="华文楷体" panose="02010600040101010101" pitchFamily="2" charset="-122"/>
            </a:endParaRPr>
          </a:p>
        </p:txBody>
      </p:sp>
      <p:sp>
        <p:nvSpPr>
          <p:cNvPr id="12" name="矩形 11"/>
          <p:cNvSpPr/>
          <p:nvPr/>
        </p:nvSpPr>
        <p:spPr>
          <a:xfrm>
            <a:off x="659939" y="1731028"/>
            <a:ext cx="2480166" cy="369332"/>
          </a:xfrm>
          <a:prstGeom prst="rect">
            <a:avLst/>
          </a:prstGeom>
        </p:spPr>
        <p:txBody>
          <a:bodyPr wrap="none">
            <a:spAutoFit/>
          </a:bodyPr>
          <a:lstStyle/>
          <a:p>
            <a:r>
              <a:rPr lang="en-US" altLang="zh-CN" dirty="0" err="1">
                <a:solidFill>
                  <a:srgbClr val="000000"/>
                </a:solidFill>
                <a:latin typeface="Times New Roman" panose="02020603050405020304" pitchFamily="18" charset="0"/>
                <a:ea typeface="宋体" panose="02010600030101010101" pitchFamily="2" charset="-122"/>
              </a:rPr>
              <a:t>compare_and_swap</a:t>
            </a:r>
            <a:r>
              <a:rPr lang="zh-CN"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指令</a:t>
            </a:r>
            <a:endParaRPr lang="zh-CN" altLang="en-US" dirty="0"/>
          </a:p>
        </p:txBody>
      </p:sp>
      <p:sp>
        <p:nvSpPr>
          <p:cNvPr id="15" name="Text Box 2"/>
          <p:cNvSpPr txBox="1">
            <a:spLocks noChangeArrowheads="1"/>
          </p:cNvSpPr>
          <p:nvPr/>
        </p:nvSpPr>
        <p:spPr bwMode="auto">
          <a:xfrm>
            <a:off x="418448" y="2354032"/>
            <a:ext cx="7233522" cy="311943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compare_and_swapWait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*word,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testval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newval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endPar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endPar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endPar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=*word;</a:t>
            </a:r>
            <a:endPar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if(</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testval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endPar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*word=</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newval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endPar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return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endPar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endPar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1" i="0" u="none" strike="noStrike" cap="none" normalizeH="0" baseline="0" dirty="0">
              <a:ln>
                <a:noFill/>
              </a:ln>
              <a:solidFill>
                <a:schemeClr val="tx1"/>
              </a:solidFill>
              <a:effectLst/>
              <a:latin typeface="Arial" panose="020B0604020202020204" pitchFamily="34" charset="0"/>
            </a:endParaRPr>
          </a:p>
        </p:txBody>
      </p:sp>
      <p:sp>
        <p:nvSpPr>
          <p:cNvPr id="16" name="矩形 15"/>
          <p:cNvSpPr/>
          <p:nvPr/>
        </p:nvSpPr>
        <p:spPr>
          <a:xfrm>
            <a:off x="3309434" y="1258080"/>
            <a:ext cx="7124700" cy="5539978"/>
          </a:xfrm>
          <a:prstGeom prst="rect">
            <a:avLst/>
          </a:prstGeom>
          <a:solidFill>
            <a:schemeClr val="accent5">
              <a:lumMod val="20000"/>
              <a:lumOff val="80000"/>
            </a:schemeClr>
          </a:solidFill>
          <a:ln>
            <a:solidFill>
              <a:srgbClr val="000000"/>
            </a:solidFill>
          </a:ln>
        </p:spPr>
        <p:txBody>
          <a:bodyPr wrap="square">
            <a:spAutoFit/>
          </a:bodyPr>
          <a:lstStyle/>
          <a:p>
            <a:r>
              <a:rPr lang="zh-CN"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使用了</a:t>
            </a:r>
            <a:r>
              <a:rPr lang="en-US" altLang="zh-CN" sz="2400" b="1" dirty="0" err="1">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compare_and_swap</a:t>
            </a:r>
            <a:r>
              <a:rPr lang="zh-CN"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指令实现互斥的例程</a:t>
            </a:r>
            <a:r>
              <a:rPr lang="zh-CN" altLang="en-US"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err="1">
                <a:latin typeface="Times New Roman" panose="02020603050405020304" pitchFamily="18" charset="0"/>
                <a:cs typeface="Times New Roman" panose="02020603050405020304" pitchFamily="18" charset="0"/>
              </a:rPr>
              <a:t>const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n=N;    /*</a:t>
            </a:r>
            <a:r>
              <a:rPr lang="zh-CN" altLang="zh-CN" b="1" dirty="0">
                <a:latin typeface="Times New Roman" panose="02020603050405020304" pitchFamily="18" charset="0"/>
                <a:cs typeface="Times New Roman" panose="02020603050405020304" pitchFamily="18" charset="0"/>
              </a:rPr>
              <a:t>进程个数</a:t>
            </a:r>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lock;//</a:t>
            </a:r>
            <a:r>
              <a:rPr lang="zh-CN" altLang="zh-CN" b="1" dirty="0">
                <a:latin typeface="Times New Roman" panose="02020603050405020304" pitchFamily="18" charset="0"/>
                <a:cs typeface="Times New Roman" panose="02020603050405020304" pitchFamily="18" charset="0"/>
              </a:rPr>
              <a:t>共享变量</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void  process(</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while (true)</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while(</a:t>
            </a:r>
            <a:r>
              <a:rPr lang="en-US" altLang="zh-CN" b="1" dirty="0" err="1">
                <a:latin typeface="Times New Roman" panose="02020603050405020304" pitchFamily="18" charset="0"/>
                <a:cs typeface="Times New Roman" panose="02020603050405020304" pitchFamily="18" charset="0"/>
              </a:rPr>
              <a:t>compare_and_swapWait</a:t>
            </a:r>
            <a:r>
              <a:rPr lang="en-US" altLang="zh-CN" b="1" dirty="0">
                <a:latin typeface="Times New Roman" panose="02020603050405020304" pitchFamily="18" charset="0"/>
                <a:cs typeface="Times New Roman" panose="02020603050405020304" pitchFamily="18" charset="0"/>
              </a:rPr>
              <a:t>(lock,0,1)==1);    /*</a:t>
            </a:r>
            <a:r>
              <a:rPr lang="zh-CN" altLang="zh-CN" b="1" dirty="0">
                <a:latin typeface="Times New Roman" panose="02020603050405020304" pitchFamily="18" charset="0"/>
                <a:cs typeface="Times New Roman" panose="02020603050405020304" pitchFamily="18" charset="0"/>
              </a:rPr>
              <a:t>不做任何事</a:t>
            </a:r>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临界区</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a:latin typeface="Times New Roman" panose="02020603050405020304" pitchFamily="18" charset="0"/>
                <a:cs typeface="Times New Roman" panose="02020603050405020304" pitchFamily="18" charset="0"/>
              </a:rPr>
              <a:t>   lock=</a:t>
            </a:r>
            <a:r>
              <a:rPr lang="en-US" altLang="zh-CN" b="1" dirty="0">
                <a:latin typeface="Times New Roman" panose="02020603050405020304" pitchFamily="18" charset="0"/>
                <a:cs typeface="Times New Roman" panose="02020603050405020304" pitchFamily="18" charset="0"/>
              </a:rPr>
              <a:t>0;</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void main()</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lock=0;</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parbegin</a:t>
            </a:r>
            <a:r>
              <a:rPr lang="en-US" altLang="zh-CN" b="1" dirty="0">
                <a:latin typeface="Times New Roman" panose="02020603050405020304" pitchFamily="18" charset="0"/>
                <a:cs typeface="Times New Roman" panose="02020603050405020304" pitchFamily="18" charset="0"/>
              </a:rPr>
              <a:t>(process(1),process(2),…,process(n));</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sp>
        <p:nvSpPr>
          <p:cNvPr id="7" name="文本框 5"/>
          <p:cNvSpPr txBox="1"/>
          <p:nvPr/>
        </p:nvSpPr>
        <p:spPr>
          <a:xfrm>
            <a:off x="303898" y="125787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412000" y="1015691"/>
            <a:ext cx="7742293" cy="461665"/>
          </a:xfrm>
          <a:prstGeom prst="rect">
            <a:avLst/>
          </a:prstGeom>
          <a:noFill/>
          <a:ln w="9525">
            <a:noFill/>
            <a:miter lim="800000"/>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专用机器指令</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1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endParaRPr lang="zh-CN" altLang="en-US" dirty="0">
              <a:latin typeface="华文楷体" panose="02010600040101010101" pitchFamily="2" charset="-122"/>
              <a:ea typeface="华文楷体" panose="02010600040101010101" pitchFamily="2" charset="-122"/>
            </a:endParaRPr>
          </a:p>
        </p:txBody>
      </p:sp>
      <p:sp>
        <p:nvSpPr>
          <p:cNvPr id="7" name="矩形 6"/>
          <p:cNvSpPr/>
          <p:nvPr/>
        </p:nvSpPr>
        <p:spPr>
          <a:xfrm>
            <a:off x="183400" y="1560089"/>
            <a:ext cx="8732000" cy="4324261"/>
          </a:xfrm>
          <a:prstGeom prst="rect">
            <a:avLst/>
          </a:prstGeom>
          <a:ln>
            <a:solidFill>
              <a:srgbClr val="000000"/>
            </a:solidFill>
          </a:ln>
        </p:spPr>
        <p:txBody>
          <a:bodyPr wrap="square">
            <a:spAutoFit/>
          </a:bodyPr>
          <a:lstStyle/>
          <a:p>
            <a:pPr indent="2159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优点：</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15900" indent="288290" algn="just">
              <a:lnSpc>
                <a:spcPct val="125000"/>
              </a:lnSpc>
              <a:spcAft>
                <a:spcPts val="0"/>
              </a:spcAft>
              <a:buFont typeface="Wingdings" panose="05000000000000000000" pitchFamily="2" charset="2"/>
              <a:buChar char="p"/>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适用范围广。适用于在单处理器或共享内存的多处理器上的任意数目进程。</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15900" lvl="0" indent="288290" algn="just">
              <a:lnSpc>
                <a:spcPct val="125000"/>
              </a:lnSpc>
              <a:spcAft>
                <a:spcPts val="0"/>
              </a:spcAft>
              <a:buFont typeface="Wingdings" panose="05000000000000000000" pitchFamily="2" charset="2"/>
              <a:buChar char="p"/>
              <a:tabLst>
                <a:tab pos="657225" algn="l"/>
              </a:tabLs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使用简单。指令设置简单，容易验证其正确性。</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15900" lvl="0" indent="288290" algn="just">
              <a:lnSpc>
                <a:spcPct val="125000"/>
              </a:lnSpc>
              <a:spcAft>
                <a:spcPts val="0"/>
              </a:spcAft>
              <a:buFont typeface="Wingdings" panose="05000000000000000000" pitchFamily="2" charset="2"/>
              <a:buChar char="p"/>
              <a:tabLst>
                <a:tab pos="657225" algn="l"/>
              </a:tabLs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可支持多个临界区。</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00025" algn="just">
              <a:lnSpc>
                <a:spcPct val="125000"/>
              </a:lnSpc>
              <a:spcAft>
                <a:spcPts val="0"/>
              </a:spcAft>
            </a:pP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200025"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缺点：</a:t>
            </a:r>
            <a:endPar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542925" indent="-342900" algn="just">
              <a:lnSpc>
                <a:spcPct val="125000"/>
              </a:lnSpc>
              <a:spcAft>
                <a:spcPts val="0"/>
              </a:spcAft>
              <a:buFont typeface="Wingdings" panose="05000000000000000000" pitchFamily="2" charset="2"/>
              <a:buChar char="p"/>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导致</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空耗。当一个进程等待进入临界区时，会不断地持续检测，消耗处理器时间。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542925" indent="-342900" algn="just">
              <a:lnSpc>
                <a:spcPct val="125000"/>
              </a:lnSpc>
              <a:spcAft>
                <a:spcPts val="0"/>
              </a:spcAft>
              <a:buFont typeface="Wingdings" panose="05000000000000000000" pitchFamily="2" charset="2"/>
              <a:buChar char="p"/>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导致饥饿进程。由于各种原因，当有多个进程都在等待进入临界区时，在某些极端情况下有可能某个进程永远无法进入临界区，发生饿死现象。</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框 5"/>
          <p:cNvSpPr txBox="1"/>
          <p:nvPr/>
        </p:nvSpPr>
        <p:spPr>
          <a:xfrm>
            <a:off x="250635" y="114939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596189" y="972669"/>
            <a:ext cx="2339102" cy="524311"/>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highlight>
                <a:srgbClr val="FFFF00"/>
              </a:highligh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矩形 1"/>
          <p:cNvSpPr/>
          <p:nvPr/>
        </p:nvSpPr>
        <p:spPr>
          <a:xfrm>
            <a:off x="533305" y="1520757"/>
            <a:ext cx="7010495" cy="2585323"/>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两个或多个进程可以通过简单的信号进行合作，一个进程可以被迫在某一位置停止，直到他接收到一个特定的信号</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b="1" dirty="0">
              <a:latin typeface="华文楷体" panose="02010600040101010101" pitchFamily="2" charset="-122"/>
              <a:ea typeface="华文楷体" panose="02010600040101010101" pitchFamily="2" charset="-122"/>
            </a:endParaRPr>
          </a:p>
          <a:p>
            <a:r>
              <a:rPr lang="zh-CN" altLang="zh-CN" b="1" dirty="0">
                <a:solidFill>
                  <a:srgbClr val="6C0000"/>
                </a:solidFill>
                <a:latin typeface="华文楷体" panose="02010600040101010101" pitchFamily="2" charset="-122"/>
                <a:ea typeface="华文楷体" panose="02010600040101010101" pitchFamily="2" charset="-122"/>
              </a:rPr>
              <a:t>信号量的定义：</a:t>
            </a:r>
            <a:endParaRPr lang="zh-CN" altLang="zh-CN" b="1" dirty="0">
              <a:solidFill>
                <a:srgbClr val="6C0000"/>
              </a:solidFill>
              <a:latin typeface="华文楷体" panose="02010600040101010101" pitchFamily="2" charset="-122"/>
              <a:ea typeface="华文楷体" panose="02010600040101010101" pitchFamily="2" charset="-122"/>
            </a:endParaRPr>
          </a:p>
          <a:p>
            <a:r>
              <a:rPr lang="en-US" altLang="zh-CN" b="1" dirty="0" err="1">
                <a:solidFill>
                  <a:srgbClr val="002C6C"/>
                </a:solidFill>
                <a:latin typeface="华文楷体" panose="02010600040101010101" pitchFamily="2" charset="-122"/>
                <a:ea typeface="华文楷体" panose="02010600040101010101" pitchFamily="2" charset="-122"/>
              </a:rPr>
              <a:t>struct</a:t>
            </a:r>
            <a:r>
              <a:rPr lang="en-US" altLang="zh-CN" b="1" dirty="0">
                <a:solidFill>
                  <a:srgbClr val="002C6C"/>
                </a:solidFill>
                <a:latin typeface="华文楷体" panose="02010600040101010101" pitchFamily="2" charset="-122"/>
                <a:ea typeface="华文楷体" panose="02010600040101010101" pitchFamily="2" charset="-122"/>
              </a:rPr>
              <a:t> semaphore{</a:t>
            </a:r>
            <a:endParaRPr lang="zh-CN" altLang="zh-CN"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002C6C"/>
                </a:solidFill>
                <a:latin typeface="华文楷体" panose="02010600040101010101" pitchFamily="2" charset="-122"/>
                <a:ea typeface="华文楷体" panose="02010600040101010101" pitchFamily="2" charset="-122"/>
              </a:rPr>
              <a:t>   </a:t>
            </a:r>
            <a:r>
              <a:rPr lang="en-US" altLang="zh-CN" b="1" dirty="0" err="1">
                <a:solidFill>
                  <a:srgbClr val="002C6C"/>
                </a:solidFill>
                <a:latin typeface="华文楷体" panose="02010600040101010101" pitchFamily="2" charset="-122"/>
                <a:ea typeface="华文楷体" panose="02010600040101010101" pitchFamily="2" charset="-122"/>
              </a:rPr>
              <a:t>int</a:t>
            </a:r>
            <a:r>
              <a:rPr lang="en-US" altLang="zh-CN" b="1" dirty="0">
                <a:solidFill>
                  <a:srgbClr val="002C6C"/>
                </a:solidFill>
                <a:latin typeface="华文楷体" panose="02010600040101010101" pitchFamily="2" charset="-122"/>
                <a:ea typeface="华文楷体" panose="02010600040101010101" pitchFamily="2" charset="-122"/>
              </a:rPr>
              <a:t> value;</a:t>
            </a:r>
            <a:endParaRPr lang="zh-CN" altLang="zh-CN"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002C6C"/>
                </a:solidFill>
                <a:latin typeface="华文楷体" panose="02010600040101010101" pitchFamily="2" charset="-122"/>
                <a:ea typeface="华文楷体" panose="02010600040101010101" pitchFamily="2" charset="-122"/>
              </a:rPr>
              <a:t>   </a:t>
            </a:r>
            <a:r>
              <a:rPr lang="en-US" altLang="zh-CN" b="1" dirty="0" err="1">
                <a:solidFill>
                  <a:srgbClr val="002C6C"/>
                </a:solidFill>
                <a:latin typeface="华文楷体" panose="02010600040101010101" pitchFamily="2" charset="-122"/>
                <a:ea typeface="华文楷体" panose="02010600040101010101" pitchFamily="2" charset="-122"/>
              </a:rPr>
              <a:t>struct</a:t>
            </a:r>
            <a:r>
              <a:rPr lang="en-US" altLang="zh-CN" b="1" dirty="0">
                <a:solidFill>
                  <a:srgbClr val="002C6C"/>
                </a:solidFill>
                <a:latin typeface="华文楷体" panose="02010600040101010101" pitchFamily="2" charset="-122"/>
                <a:ea typeface="华文楷体" panose="02010600040101010101" pitchFamily="2" charset="-122"/>
              </a:rPr>
              <a:t> QUEUETYPE  *queue;</a:t>
            </a:r>
            <a:endParaRPr lang="zh-CN" altLang="zh-CN"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002C6C"/>
                </a:solidFill>
                <a:latin typeface="华文楷体" panose="02010600040101010101" pitchFamily="2" charset="-122"/>
                <a:ea typeface="华文楷体" panose="02010600040101010101" pitchFamily="2" charset="-122"/>
              </a:rPr>
              <a:t>}</a:t>
            </a:r>
            <a:endParaRPr lang="zh-CN" altLang="zh-CN" b="1" dirty="0">
              <a:solidFill>
                <a:srgbClr val="002C6C"/>
              </a:solidFill>
              <a:latin typeface="华文楷体" panose="02010600040101010101" pitchFamily="2" charset="-122"/>
              <a:ea typeface="华文楷体" panose="02010600040101010101" pitchFamily="2" charset="-122"/>
            </a:endParaRPr>
          </a:p>
          <a:p>
            <a:endParaRPr lang="zh-CN" altLang="en-US" b="1" dirty="0">
              <a:latin typeface="华文楷体" panose="02010600040101010101" pitchFamily="2" charset="-122"/>
              <a:ea typeface="华文楷体" panose="02010600040101010101" pitchFamily="2" charset="-122"/>
            </a:endParaRPr>
          </a:p>
        </p:txBody>
      </p:sp>
      <p:sp>
        <p:nvSpPr>
          <p:cNvPr id="3" name="矩形 2"/>
          <p:cNvSpPr/>
          <p:nvPr/>
        </p:nvSpPr>
        <p:spPr>
          <a:xfrm>
            <a:off x="659939" y="3780159"/>
            <a:ext cx="3662177" cy="2516073"/>
          </a:xfrm>
          <a:prstGeom prst="rect">
            <a:avLst/>
          </a:prstGeom>
          <a:solidFill>
            <a:schemeClr val="accent1">
              <a:lumMod val="20000"/>
              <a:lumOff val="80000"/>
            </a:schemeClr>
          </a:solidFill>
          <a:ln>
            <a:solidFill>
              <a:srgbClr val="C00000"/>
            </a:solidFill>
          </a:ln>
        </p:spPr>
        <p:txBody>
          <a:bodyPr wrap="square">
            <a:spAutoFit/>
          </a:bodyPr>
          <a:lstStyle/>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void  wait(semaphore s)</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1;</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&lt;0)</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block(</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s.queue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将进程柱塞，并将其投入等待队列</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s.queue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矩形 4"/>
          <p:cNvSpPr/>
          <p:nvPr/>
        </p:nvSpPr>
        <p:spPr>
          <a:xfrm>
            <a:off x="4732522" y="2959329"/>
            <a:ext cx="3792071" cy="31393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C00000"/>
            </a:solidFill>
          </a:ln>
        </p:spPr>
        <p:txBody>
          <a:bodyPr wrap="square">
            <a:spAutoFit/>
          </a:bodyPr>
          <a:lstStyle/>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signal(semaphore s)</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+ 1;</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&lt;=0)</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wakeupWait</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s.queue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唤醒被阻塞进程，将其从等待队列</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s.queue</a:t>
            </a:r>
            <a:r>
              <a:rPr lang="zh-CN"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中取出，投入就绪队列</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
        <p:nvSpPr>
          <p:cNvPr id="7" name="文本框 5"/>
          <p:cNvSpPr txBox="1"/>
          <p:nvPr/>
        </p:nvSpPr>
        <p:spPr>
          <a:xfrm>
            <a:off x="434824" y="113953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659939" y="1028416"/>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484094" y="1641465"/>
            <a:ext cx="7463118" cy="1323439"/>
          </a:xfrm>
          <a:prstGeom prst="rect">
            <a:avLst/>
          </a:prstGeom>
        </p:spPr>
        <p:txBody>
          <a:bodyPr wrap="squar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如果</a:t>
            </a:r>
            <a:r>
              <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信号量的初始值为</a:t>
            </a:r>
            <a:r>
              <a:rPr lang="en-US"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，表示仅允许一个进程访问临界区</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，此时的信号量转换成为互斥信号量。</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wait()</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操作和</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signal()</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操作分别置于进入区和退出区，如定义</a:t>
            </a:r>
            <a:r>
              <a:rPr lang="en-US" altLang="zh-CN" sz="2000" b="1"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mutex</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为互斥信号量，其初始值为</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，则应用模板为</a:t>
            </a:r>
            <a:r>
              <a:rPr lang="zh-CN" altLang="en-US"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60320" y="2721022"/>
            <a:ext cx="3424481" cy="3314014"/>
          </a:xfrm>
          <a:prstGeom prst="rect">
            <a:avLst/>
          </a:prstGeom>
        </p:spPr>
      </p:pic>
      <p:sp>
        <p:nvSpPr>
          <p:cNvPr id="8" name="文本框 5"/>
          <p:cNvSpPr txBox="1"/>
          <p:nvPr/>
        </p:nvSpPr>
        <p:spPr>
          <a:xfrm>
            <a:off x="498574" y="118230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endParaRPr lang="zh-CN" altLang="en-US" dirty="0">
              <a:latin typeface="华文楷体" panose="02010600040101010101" pitchFamily="2" charset="-122"/>
              <a:ea typeface="华文楷体" panose="02010600040101010101" pitchFamily="2" charset="-122"/>
            </a:endParaRPr>
          </a:p>
        </p:txBody>
      </p:sp>
      <p:sp>
        <p:nvSpPr>
          <p:cNvPr id="6" name="矩形 5"/>
          <p:cNvSpPr/>
          <p:nvPr/>
        </p:nvSpPr>
        <p:spPr>
          <a:xfrm>
            <a:off x="659939" y="1037233"/>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659938" y="1584889"/>
            <a:ext cx="7512511" cy="707886"/>
          </a:xfrm>
          <a:prstGeom prst="rect">
            <a:avLst/>
          </a:prstGeom>
        </p:spPr>
        <p:txBody>
          <a:bodyPr wrap="squar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车辆自动计数系统如果使用信号量机制，就能够很好地解决</a:t>
            </a:r>
            <a:r>
              <a:rPr lang="en-US" altLang="zh-CN" sz="2000" b="1" dirty="0">
                <a:solidFill>
                  <a:srgbClr val="000000"/>
                </a:solidFill>
                <a:latin typeface="华文楷体" panose="02010600040101010101" pitchFamily="2" charset="-122"/>
                <a:ea typeface="华文楷体" panose="02010600040101010101" pitchFamily="2" charset="-122"/>
              </a:rPr>
              <a:t>Observer</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进程和</a:t>
            </a:r>
            <a:r>
              <a:rPr lang="en-US" altLang="zh-CN" sz="2000" b="1" dirty="0">
                <a:solidFill>
                  <a:srgbClr val="000000"/>
                </a:solidFill>
                <a:latin typeface="华文楷体" panose="02010600040101010101" pitchFamily="2" charset="-122"/>
                <a:ea typeface="华文楷体" panose="02010600040101010101" pitchFamily="2" charset="-122"/>
              </a:rPr>
              <a:t>Reporter</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进程对计数器的互斥访问。具体代码如下：</a:t>
            </a:r>
            <a:endParaRPr lang="zh-CN" altLang="en-US" sz="2000"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5246" y="2443492"/>
            <a:ext cx="4586257" cy="4142426"/>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7" name="文本框 5"/>
          <p:cNvSpPr txBox="1"/>
          <p:nvPr/>
        </p:nvSpPr>
        <p:spPr>
          <a:xfrm>
            <a:off x="498574" y="118795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8227</Words>
  <Application>WPS 演示</Application>
  <PresentationFormat>全屏显示(4:3)</PresentationFormat>
  <Paragraphs>573</Paragraphs>
  <Slides>38</Slides>
  <Notes>6</Notes>
  <HiddenSlides>0</HiddenSlides>
  <MMClips>1</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38</vt:i4>
      </vt:variant>
    </vt:vector>
  </HeadingPairs>
  <TitlesOfParts>
    <vt:vector size="61" baseType="lpstr">
      <vt:lpstr>Arial</vt:lpstr>
      <vt:lpstr>宋体</vt:lpstr>
      <vt:lpstr>Wingdings</vt:lpstr>
      <vt:lpstr>微软雅黑</vt:lpstr>
      <vt:lpstr>华文楷体</vt:lpstr>
      <vt:lpstr>Times New Roman</vt:lpstr>
      <vt:lpstr>DotumChe</vt:lpstr>
      <vt:lpstr>Malgun Gothic</vt:lpstr>
      <vt:lpstr>等线</vt:lpstr>
      <vt:lpstr>Calibri</vt:lpstr>
      <vt:lpstr>Arial Unicode MS</vt:lpstr>
      <vt:lpstr>等线 Light</vt:lpstr>
      <vt:lpstr>Calibri Light</vt:lpstr>
      <vt:lpstr>Monotype Sorts</vt:lpstr>
      <vt:lpstr>Wingdings</vt:lpstr>
      <vt:lpstr>仿宋</vt:lpstr>
      <vt:lpstr>方正粗黑宋简体</vt:lpstr>
      <vt:lpstr>楷体</vt:lpstr>
      <vt:lpstr>PingFang SC</vt:lpstr>
      <vt:lpstr>Segoe Print</vt:lpstr>
      <vt:lpstr>模板页面</vt:lpstr>
      <vt:lpstr>Custom Design</vt:lpstr>
      <vt:lpstr>1_模板页面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fffanun</cp:lastModifiedBy>
  <cp:revision>1133</cp:revision>
  <dcterms:created xsi:type="dcterms:W3CDTF">2015-08-18T02:51:00Z</dcterms:created>
  <dcterms:modified xsi:type="dcterms:W3CDTF">2024-12-23T15:37:13Z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2052-12.1.0.19302</vt:lpwstr>
  </property>
  <property fmtid="{D5CDD505-2E9C-101B-9397-08002B2CF9AE}" pid="11" name="ICV">
    <vt:lpwstr>8D33497605BB4B57A1ED8F0311EFC8B2_12</vt:lpwstr>
  </property>
</Properties>
</file>